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3" r:id="rId5"/>
  </p:sldMasterIdLst>
  <p:notesMasterIdLst>
    <p:notesMasterId r:id="rId65"/>
  </p:notesMasterIdLst>
  <p:sldIdLst>
    <p:sldId id="435" r:id="rId6"/>
    <p:sldId id="458" r:id="rId7"/>
    <p:sldId id="459" r:id="rId8"/>
    <p:sldId id="472" r:id="rId9"/>
    <p:sldId id="433" r:id="rId10"/>
    <p:sldId id="432" r:id="rId11"/>
    <p:sldId id="474" r:id="rId12"/>
    <p:sldId id="483" r:id="rId13"/>
    <p:sldId id="485" r:id="rId14"/>
    <p:sldId id="442" r:id="rId15"/>
    <p:sldId id="440" r:id="rId16"/>
    <p:sldId id="437" r:id="rId17"/>
    <p:sldId id="436" r:id="rId18"/>
    <p:sldId id="439" r:id="rId19"/>
    <p:sldId id="438" r:id="rId20"/>
    <p:sldId id="441" r:id="rId21"/>
    <p:sldId id="434" r:id="rId22"/>
    <p:sldId id="475" r:id="rId23"/>
    <p:sldId id="477" r:id="rId24"/>
    <p:sldId id="487" r:id="rId25"/>
    <p:sldId id="412" r:id="rId26"/>
    <p:sldId id="467" r:id="rId27"/>
    <p:sldId id="466" r:id="rId28"/>
    <p:sldId id="468" r:id="rId29"/>
    <p:sldId id="464" r:id="rId30"/>
    <p:sldId id="462" r:id="rId31"/>
    <p:sldId id="460" r:id="rId32"/>
    <p:sldId id="456" r:id="rId33"/>
    <p:sldId id="470" r:id="rId34"/>
    <p:sldId id="478" r:id="rId35"/>
    <p:sldId id="429" r:id="rId36"/>
    <p:sldId id="473" r:id="rId37"/>
    <p:sldId id="465" r:id="rId38"/>
    <p:sldId id="416" r:id="rId39"/>
    <p:sldId id="463" r:id="rId40"/>
    <p:sldId id="476" r:id="rId41"/>
    <p:sldId id="430" r:id="rId42"/>
    <p:sldId id="417" r:id="rId43"/>
    <p:sldId id="448" r:id="rId44"/>
    <p:sldId id="449" r:id="rId45"/>
    <p:sldId id="450" r:id="rId46"/>
    <p:sldId id="451" r:id="rId47"/>
    <p:sldId id="452" r:id="rId48"/>
    <p:sldId id="453" r:id="rId49"/>
    <p:sldId id="454" r:id="rId50"/>
    <p:sldId id="469" r:id="rId51"/>
    <p:sldId id="409" r:id="rId52"/>
    <p:sldId id="445" r:id="rId53"/>
    <p:sldId id="455" r:id="rId54"/>
    <p:sldId id="259" r:id="rId55"/>
    <p:sldId id="486" r:id="rId56"/>
    <p:sldId id="431" r:id="rId57"/>
    <p:sldId id="480" r:id="rId58"/>
    <p:sldId id="482" r:id="rId59"/>
    <p:sldId id="481" r:id="rId60"/>
    <p:sldId id="484" r:id="rId61"/>
    <p:sldId id="443" r:id="rId62"/>
    <p:sldId id="268" r:id="rId63"/>
    <p:sldId id="34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32" autoAdjust="0"/>
    <p:restoredTop sz="75852" autoAdjust="0"/>
  </p:normalViewPr>
  <p:slideViewPr>
    <p:cSldViewPr snapToGrid="0" snapToObjects="1">
      <p:cViewPr varScale="1">
        <p:scale>
          <a:sx n="63" d="100"/>
          <a:sy n="63" d="100"/>
        </p:scale>
        <p:origin x="-112"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53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In the Sermon on the Mount, Jesus up to this point has done two major things</a:t>
            </a:r>
            <a:r>
              <a:rPr lang="en-SG" dirty="0" smtClean="0">
                <a:effectLst/>
              </a:rPr>
              <a:t> </a:t>
            </a:r>
            <a:endParaRPr lang="en-US" dirty="0" smtClean="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In Matthew 5, Jesus first criticized the Pharisee teaching as merely external and thus missing the real intent of the Law, a law of the heart. </a:t>
            </a:r>
          </a:p>
          <a:p>
            <a:r>
              <a:rPr lang="en-US" sz="1200" kern="1200" dirty="0" smtClean="0">
                <a:solidFill>
                  <a:schemeClr val="tx1"/>
                </a:solidFill>
                <a:effectLst/>
                <a:latin typeface="+mn-lt"/>
                <a:ea typeface="+mn-ea"/>
                <a:cs typeface="+mn-cs"/>
              </a:rPr>
              <a:t>• Then, starting in chapter 6, he criticizes their teaching.</a:t>
            </a:r>
            <a:r>
              <a:rPr lang="en-SG" dirty="0" smtClean="0">
                <a:effectLst/>
              </a:rPr>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At the end of </a:t>
            </a:r>
            <a:r>
              <a:rPr lang="en-US" sz="1200" kern="1200" baseline="0" dirty="0" smtClean="0">
                <a:solidFill>
                  <a:schemeClr val="tx1"/>
                </a:solidFill>
                <a:effectLst/>
                <a:latin typeface="+mn-lt"/>
                <a:ea typeface="+mn-ea"/>
                <a:cs typeface="+mn-cs"/>
              </a:rPr>
              <a:t>explaining the blessed life and his fulfillment of the Law (5:1-20), h</a:t>
            </a:r>
            <a:r>
              <a:rPr lang="en-US" sz="1200" kern="1200" dirty="0" smtClean="0">
                <a:solidFill>
                  <a:schemeClr val="tx1"/>
                </a:solidFill>
                <a:effectLst/>
                <a:latin typeface="+mn-lt"/>
                <a:ea typeface="+mn-ea"/>
                <a:cs typeface="+mn-cs"/>
              </a:rPr>
              <a:t>e introduced the next section in the rest of chapter 5 by declaring that we need to be more righteous than the Pharisees to be rewarded by God in the kingdom.</a:t>
            </a:r>
            <a:r>
              <a:rPr lang="en-SG" dirty="0" smtClean="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end of Matthew we see how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Jesus rejected the traditions of the Pharisees (vv. 21-48) to get</a:t>
            </a:r>
            <a:r>
              <a:rPr lang="en-US" sz="1200" kern="1200" baseline="0" dirty="0" smtClean="0">
                <a:solidFill>
                  <a:schemeClr val="tx1"/>
                </a:solidFill>
                <a:effectLst/>
                <a:latin typeface="+mn-lt"/>
                <a:ea typeface="+mn-ea"/>
                <a:cs typeface="+mn-cs"/>
              </a:rPr>
              <a:t> back to basics</a:t>
            </a:r>
            <a:r>
              <a:rPr lang="en-US" sz="1200" kern="1200" dirty="0" smtClean="0">
                <a:solidFill>
                  <a:schemeClr val="tx1"/>
                </a:solidFill>
                <a:effectLst/>
                <a:latin typeface="+mn-lt"/>
                <a:ea typeface="+mn-ea"/>
                <a:cs typeface="+mn-cs"/>
              </a:rPr>
              <a:t> </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Six times Jesus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have heard that it was said. ... </a:t>
            </a:r>
          </a:p>
          <a:p>
            <a:r>
              <a:rPr lang="en-US" sz="1200" kern="1200" dirty="0" smtClean="0">
                <a:solidFill>
                  <a:schemeClr val="tx1"/>
                </a:solidFill>
                <a:effectLst/>
                <a:latin typeface="+mn-lt"/>
                <a:ea typeface="+mn-ea"/>
                <a:cs typeface="+mn-cs"/>
              </a:rPr>
              <a:t>• But I tell you</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(5:21-22, 27-28, 31-32, 33-34, 38-39, 43-44). </a:t>
            </a:r>
          </a:p>
          <a:p>
            <a:r>
              <a:rPr lang="en-US" sz="1200" kern="1200" dirty="0" smtClean="0">
                <a:solidFill>
                  <a:schemeClr val="tx1"/>
                </a:solidFill>
                <a:effectLst/>
                <a:latin typeface="+mn-lt"/>
                <a:ea typeface="+mn-ea"/>
                <a:cs typeface="+mn-cs"/>
              </a:rPr>
              <a:t>• These words make it clear that Jesus was presenting (a) what the Pharisees and teachers of the Law were saying to the people and, by contrast, </a:t>
            </a:r>
          </a:p>
          <a:p>
            <a:r>
              <a:rPr lang="en-US" sz="1200" kern="1200" dirty="0" smtClean="0">
                <a:solidFill>
                  <a:schemeClr val="tx1"/>
                </a:solidFill>
                <a:effectLst/>
                <a:latin typeface="+mn-lt"/>
                <a:ea typeface="+mn-ea"/>
                <a:cs typeface="+mn-cs"/>
              </a:rPr>
              <a:t>• (b) what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true intent of the Law was. </a:t>
            </a:r>
          </a:p>
          <a:p>
            <a:r>
              <a:rPr lang="en-US" sz="1200" kern="1200" dirty="0" smtClean="0">
                <a:solidFill>
                  <a:schemeClr val="tx1"/>
                </a:solidFill>
                <a:effectLst/>
                <a:latin typeface="+mn-lt"/>
                <a:ea typeface="+mn-ea"/>
                <a:cs typeface="+mn-cs"/>
              </a:rPr>
              <a:t>• This spelled out His statement (v. 20) that Pharisaic righteousness is not enough to gain entrance into the coming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2:30).</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They missed it on six issues: murder, adultery, divorce, vows, revenge, and enemies.</a:t>
            </a:r>
            <a:r>
              <a:rPr lang="en-SG" dirty="0" smtClean="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Beginning in Matthew 6, he tells us that good deeds done only for others will be rewarded only with their admiration</a:t>
            </a:r>
            <a:r>
              <a:rPr lang="en-SG" dirty="0" smtClean="0">
                <a:effectLst/>
              </a:rPr>
              <a:t> (7:1). </a:t>
            </a:r>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 contrast to the hypocritical teaching of the Pharisees</a:t>
            </a:r>
            <a:r>
              <a:rPr lang="is-IS" sz="1200" kern="1200" dirty="0" smtClean="0">
                <a:solidFill>
                  <a:schemeClr val="tx1"/>
                </a:solidFill>
                <a:effectLst/>
                <a:latin typeface="+mn-lt"/>
                <a:ea typeface="+mn-ea"/>
                <a:cs typeface="+mn-cs"/>
              </a:rPr>
              <a:t>…</a:t>
            </a:r>
          </a:p>
          <a:p>
            <a:r>
              <a:rPr lang="is-I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gave his own humble teaching that was backed by his life example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In Matthew 7:1–7:6, Jesus addresses six areas of life: giving, prayer, fasting, investing, trust (not worry), and humility (not judging).</a:t>
            </a:r>
            <a:r>
              <a:rPr lang="en-SG" dirty="0" smtClean="0">
                <a:effectLst/>
              </a:rPr>
              <a:t> </a:t>
            </a:r>
            <a:endParaRPr lang="en-US" dirty="0" smtClean="0">
              <a:effectLst/>
            </a:endParaRPr>
          </a:p>
          <a:p>
            <a:r>
              <a:rPr lang="en-US" dirty="0" smtClean="0">
                <a:effectLst/>
              </a:rPr>
              <a:t>• </a:t>
            </a:r>
            <a:r>
              <a:rPr lang="en-US" sz="1200" kern="1200" dirty="0" smtClean="0">
                <a:solidFill>
                  <a:schemeClr val="tx1"/>
                </a:solidFill>
                <a:effectLst/>
                <a:latin typeface="+mn-lt"/>
                <a:ea typeface="+mn-ea"/>
                <a:cs typeface="+mn-cs"/>
              </a:rPr>
              <a:t>Each of these areas shows that the religious leaders did their good works only for public show just like 7:1 warns against.</a:t>
            </a:r>
            <a:r>
              <a:rPr lang="en-SG" dirty="0" smtClean="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16</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All of these things support the main teaching of the Sermon that shows what life looks like when Jesus is King of our lives</a:t>
            </a:r>
            <a:r>
              <a:rPr lang="en-SG" sz="1200" kern="1200" smtClean="0">
                <a:solidFill>
                  <a:schemeClr val="tx1"/>
                </a:solidFill>
                <a:effectLst/>
                <a:latin typeface="+mn-lt"/>
                <a:ea typeface="+mn-ea"/>
                <a:cs typeface="+mn-cs"/>
              </a:rPr>
              <a:t>.</a:t>
            </a:r>
            <a:endParaRPr lang="en-US" dirty="0" smtClean="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So the sixth area of Pharisee practice where they messed up was their judging—how they judged others but failed to judge themselves.</a:t>
            </a:r>
          </a:p>
          <a:p>
            <a:r>
              <a:rPr lang="en-US" dirty="0" smtClean="0">
                <a:cs typeface="ＭＳ Ｐゴシック" charset="0"/>
              </a:rPr>
              <a:t>The call to </a:t>
            </a:r>
            <a:r>
              <a:rPr lang="ru-RU" dirty="0" smtClean="0">
                <a:cs typeface="ＭＳ Ｐゴシック" charset="0"/>
              </a:rPr>
              <a:t>"</a:t>
            </a:r>
            <a:r>
              <a:rPr lang="en-US" dirty="0" smtClean="0">
                <a:cs typeface="ＭＳ Ｐゴシック" charset="0"/>
              </a:rPr>
              <a:t>judge not</a:t>
            </a:r>
            <a:r>
              <a:rPr lang="ru-RU" dirty="0" smtClean="0">
                <a:cs typeface="ＭＳ Ｐゴシック" charset="0"/>
              </a:rPr>
              <a:t>"</a:t>
            </a:r>
            <a:r>
              <a:rPr lang="en-US" dirty="0" smtClean="0">
                <a:cs typeface="ＭＳ Ｐゴシック" charset="0"/>
              </a:rPr>
              <a:t> is thus a call to the humility needed in order for us to properly see others and properly see ourselves. </a:t>
            </a:r>
          </a:p>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Today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see three qualities Jesus said we need when we judge people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But, for some of you, your judgment says that we are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supposed to judge at all</a:t>
            </a:r>
            <a:r>
              <a:rPr lang="en-US" sz="1200" kern="1200" dirty="0" smtClean="0">
                <a:solidFill>
                  <a:schemeClr val="tx1"/>
                </a:solidFill>
                <a:effectLst/>
                <a:latin typeface="+mn-lt"/>
                <a:ea typeface="+mn-ea"/>
                <a:cs typeface="+mn-cs"/>
              </a:rPr>
              <a:t>, so how can I be talking today about </a:t>
            </a:r>
            <a:r>
              <a:rPr lang="en-US" sz="1200" i="1" kern="1200" dirty="0" smtClean="0">
                <a:solidFill>
                  <a:schemeClr val="tx1"/>
                </a:solidFill>
                <a:effectLst/>
                <a:latin typeface="+mn-lt"/>
                <a:ea typeface="+mn-ea"/>
                <a:cs typeface="+mn-cs"/>
              </a:rPr>
              <a:t>how to judge!</a:t>
            </a:r>
            <a:r>
              <a:rPr lang="en-US" sz="1200" kern="1200" dirty="0" smtClean="0">
                <a:solidFill>
                  <a:schemeClr val="tx1"/>
                </a:solidFill>
                <a:effectLst/>
                <a:latin typeface="+mn-lt"/>
                <a:ea typeface="+mn-ea"/>
                <a:cs typeface="+mn-cs"/>
              </a:rPr>
              <a:t> Well, hold on and listen to what Jesus says.</a:t>
            </a:r>
            <a:r>
              <a:rPr lang="en-SG" dirty="0" smtClean="0">
                <a:effectLst/>
              </a:rPr>
              <a:t> </a:t>
            </a:r>
          </a:p>
          <a:p>
            <a:r>
              <a:rPr lang="en-US" sz="1200" kern="1200" dirty="0" smtClean="0">
                <a:solidFill>
                  <a:schemeClr val="tx1"/>
                </a:solidFill>
                <a:effectLst/>
                <a:latin typeface="+mn-lt"/>
                <a:ea typeface="+mn-ea"/>
                <a:cs typeface="+mn-cs"/>
              </a:rPr>
              <a:t>In Matthew 7:1-6 he gives three ways to judge others</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People today claim we </a:t>
            </a:r>
            <a:r>
              <a:rPr lang="en-US" sz="1200" kern="1200" dirty="0" err="1" smtClean="0">
                <a:solidFill>
                  <a:schemeClr val="tx1"/>
                </a:solidFill>
                <a:effectLst/>
                <a:latin typeface="+mn-lt"/>
                <a:ea typeface="+mn-ea"/>
                <a:cs typeface="+mn-cs"/>
              </a:rPr>
              <a:t>shouldn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judge others.</a:t>
            </a:r>
            <a:r>
              <a:rPr lang="en-SG" dirty="0" smtClean="0">
                <a:effectLst/>
              </a:rPr>
              <a:t> </a:t>
            </a:r>
          </a:p>
          <a:p>
            <a:r>
              <a:rPr lang="en-US" sz="1200" kern="1200" dirty="0" smtClean="0">
                <a:solidFill>
                  <a:schemeClr val="tx1"/>
                </a:solidFill>
                <a:effectLst/>
                <a:latin typeface="+mn-lt"/>
                <a:ea typeface="+mn-ea"/>
                <a:cs typeface="+mn-cs"/>
              </a:rPr>
              <a:t>But isn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that making a judgment?</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a:t>
            </a:r>
            <a:r>
              <a:rPr lang="en-US" sz="1200" kern="1200" dirty="0" smtClean="0">
                <a:solidFill>
                  <a:schemeClr val="tx1"/>
                </a:solidFill>
                <a:effectLst/>
                <a:latin typeface="+mn-lt"/>
                <a:ea typeface="+mn-ea"/>
                <a:cs typeface="+mn-cs"/>
              </a:rPr>
              <a:t>second way to judge others is to…</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pick on weak areas in others when you are even weaker (7:1)</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does it mean to judge others (7:1)? How is judging different from discerning?</a:t>
            </a:r>
            <a:r>
              <a:rPr lang="en-SG" dirty="0" smtClean="0">
                <a:effectLst/>
              </a:rPr>
              <a:t> </a:t>
            </a:r>
          </a:p>
          <a:p>
            <a:r>
              <a:rPr lang="ru-RU" dirty="0" smtClean="0">
                <a:cs typeface="ＭＳ Ｐゴシック" charset="0"/>
              </a:rPr>
              <a:t>"</a:t>
            </a:r>
            <a:r>
              <a:rPr lang="en-SG" dirty="0" smtClean="0">
                <a:cs typeface="ＭＳ Ｐゴシック" charset="0"/>
              </a:rPr>
              <a:t>A final illustration of Pharisaic practices pertains to judging. The Pharisees were then judging Christ and finding Him to be inadequate. He was not offering the kind of kingdom they anticipated or asking for the kind of righteousness they were exhibiting. So they rejected Him. Jesus therefore warned them against hypocritical judging</a:t>
            </a:r>
            <a:r>
              <a:rPr lang="ru-RU" dirty="0" smtClean="0">
                <a:cs typeface="ＭＳ Ｐゴシック" charset="0"/>
              </a:rPr>
              <a:t>"</a:t>
            </a:r>
            <a:r>
              <a:rPr lang="en-SG" dirty="0" smtClean="0">
                <a:cs typeface="ＭＳ Ｐゴシック" charset="0"/>
              </a:rPr>
              <a:t> (Barbieri, </a:t>
            </a:r>
            <a:r>
              <a:rPr lang="ru-RU" dirty="0" smtClean="0">
                <a:cs typeface="ＭＳ Ｐゴシック" charset="0"/>
              </a:rPr>
              <a:t>"</a:t>
            </a:r>
            <a:r>
              <a:rPr lang="en-SG" dirty="0" smtClean="0">
                <a:cs typeface="ＭＳ Ｐゴシック" charset="0"/>
              </a:rPr>
              <a:t>Matthew,</a:t>
            </a:r>
            <a:r>
              <a:rPr lang="ru-RU" dirty="0" smtClean="0">
                <a:cs typeface="ＭＳ Ｐゴシック" charset="0"/>
              </a:rPr>
              <a:t>"</a:t>
            </a:r>
            <a:r>
              <a:rPr lang="en-SG" dirty="0" smtClean="0">
                <a:cs typeface="ＭＳ Ｐゴシック" charset="0"/>
              </a:rPr>
              <a:t> in BKC, 2:33).</a:t>
            </a:r>
          </a:p>
          <a:p>
            <a:r>
              <a:rPr lang="en-SG" dirty="0" smtClean="0">
                <a:cs typeface="ＭＳ Ｐゴシック" charset="0"/>
              </a:rPr>
              <a:t>Obviously, we all must show discernment. Why?</a:t>
            </a:r>
          </a:p>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Some people even tattoo this verse on their bodies, saying,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Judge not!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Why would they do that? </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Maybe as they live out a life of immorality, they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want anyone to evaluate what they do</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Is it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Do not judge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period?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 do show discernment. This will keep us from getting swindled of all our money. We </a:t>
            </a:r>
            <a:r>
              <a:rPr lang="en-US" sz="1200" kern="1200" dirty="0" err="1" smtClean="0">
                <a:solidFill>
                  <a:schemeClr val="tx1"/>
                </a:solidFill>
                <a:effectLst/>
                <a:latin typeface="+mn-lt"/>
                <a:ea typeface="+mn-ea"/>
                <a:cs typeface="+mn-cs"/>
              </a:rPr>
              <a:t>shouldn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say,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That drunk guy with a bottle in his hand says he wants my money to feed the poor. The Bible says I </a:t>
            </a:r>
            <a:r>
              <a:rPr lang="en-US" sz="1200" kern="1200" dirty="0" err="1" smtClean="0">
                <a:solidFill>
                  <a:schemeClr val="tx1"/>
                </a:solidFill>
                <a:effectLst/>
                <a:latin typeface="+mn-lt"/>
                <a:ea typeface="+mn-ea"/>
                <a:cs typeface="+mn-cs"/>
              </a:rPr>
              <a:t>shouldn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judge him, so I</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give him everything!</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No, I know better than to give him anything!</a:t>
            </a:r>
            <a:r>
              <a:rPr lang="en-SG" dirty="0" smtClean="0">
                <a:effectLst/>
              </a:rPr>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So what does it mean to judge others?</a:t>
            </a:r>
          </a:p>
          <a:p>
            <a:r>
              <a:rPr lang="en-US" dirty="0" smtClean="0"/>
              <a:t>We all should make judgments, but as the following verses show, we should not make these judgments hypocritically. </a:t>
            </a:r>
          </a:p>
          <a:p>
            <a:r>
              <a:rPr lang="en-US" dirty="0" smtClean="0"/>
              <a:t>We should make judgments. However, </a:t>
            </a:r>
            <a:r>
              <a:rPr lang="ru-RU" dirty="0" smtClean="0"/>
              <a:t>"</a:t>
            </a:r>
            <a:r>
              <a:rPr lang="en-US" dirty="0" smtClean="0"/>
              <a:t>Though judgment is sometimes needed, those making the distinctions (</a:t>
            </a:r>
            <a:r>
              <a:rPr lang="en-US" dirty="0" err="1" smtClean="0"/>
              <a:t>kri÷nw</a:t>
            </a:r>
            <a:r>
              <a:rPr lang="en-US" dirty="0" smtClean="0"/>
              <a:t>, judge, means </a:t>
            </a:r>
            <a:r>
              <a:rPr lang="uk-UA" dirty="0" smtClean="0"/>
              <a:t>'</a:t>
            </a:r>
            <a:r>
              <a:rPr lang="en-US" dirty="0" smtClean="0"/>
              <a:t>to distinguish</a:t>
            </a:r>
            <a:r>
              <a:rPr lang="uk-UA" dirty="0" smtClean="0"/>
              <a:t>'</a:t>
            </a:r>
            <a:r>
              <a:rPr lang="en-US" dirty="0" smtClean="0"/>
              <a:t> and thus </a:t>
            </a:r>
            <a:r>
              <a:rPr lang="uk-UA" dirty="0" smtClean="0"/>
              <a:t>'</a:t>
            </a:r>
            <a:r>
              <a:rPr lang="en-US" dirty="0" smtClean="0"/>
              <a:t>to decide</a:t>
            </a:r>
            <a:r>
              <a:rPr lang="uk-UA" dirty="0" smtClean="0"/>
              <a:t>'</a:t>
            </a:r>
            <a:r>
              <a:rPr lang="en-US" dirty="0" smtClean="0"/>
              <a:t>) must first be certain of their own lives</a:t>
            </a:r>
            <a:r>
              <a:rPr lang="ru-RU" dirty="0" smtClean="0"/>
              <a:t>"</a:t>
            </a:r>
            <a:r>
              <a:rPr lang="en-US" dirty="0" smtClean="0"/>
              <a:t> (Barbieri, BKC, 2:33).</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Know that God will hold you to the standard you impose on others (7:2)</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What does it mean to be judged like we judge others (7:2)?</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all have a standard by which we judge people. What is your standard?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tend to see things based on how they</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done in your home country?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also make aesthetic judgments based on what somebody else considers beautiful. (God made us all beautiful, by the way.)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compare our boss to the best or the worst boss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ever had.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whenever we compare someone to us, we really are only being selective as to what we compare.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experience has been that I typically contrast one of my strengths with someone else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weakness!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I am pretty organized, so 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easy to judge those who are disorganized—rarely on time, can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find their emails,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systems in place, forget stuff, etc.</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Yet, I hardly ever compare myself in my weak areas—like forgetting the hurts of others. Someone else judges me about that because that is that person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strength!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God will use that same standard in our lives and show us each to be hypocrites! He will say,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Rick, you </a:t>
            </a:r>
            <a:r>
              <a:rPr lang="en-US" sz="1200" i="1" kern="1200" dirty="0" smtClean="0">
                <a:solidFill>
                  <a:schemeClr val="tx1"/>
                </a:solidFill>
                <a:effectLst/>
                <a:latin typeface="+mn-lt"/>
                <a:ea typeface="+mn-ea"/>
                <a:cs typeface="+mn-cs"/>
              </a:rPr>
              <a:t>think </a:t>
            </a:r>
            <a:r>
              <a:rPr lang="en-US" sz="1200" kern="1200" dirty="0" smtClean="0">
                <a:solidFill>
                  <a:schemeClr val="tx1"/>
                </a:solidFill>
                <a:effectLst/>
                <a:latin typeface="+mn-lt"/>
                <a:ea typeface="+mn-ea"/>
                <a:cs typeface="+mn-cs"/>
              </a:rPr>
              <a:t>are organized—but let me judge you in that areas by comparing you to so-and-so who puts you to shame—especially Jesus, who is so organized that he runs the entire universe pretty well!</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When others proclaim that we </a:t>
            </a:r>
            <a:r>
              <a:rPr lang="en-US" dirty="0" err="1" smtClean="0"/>
              <a:t>shouldn</a:t>
            </a:r>
            <a:r>
              <a:rPr lang="uk-UA" dirty="0" smtClean="0"/>
              <a:t>'</a:t>
            </a:r>
            <a:r>
              <a:rPr lang="en-US" dirty="0" smtClean="0"/>
              <a:t>t judge people, </a:t>
            </a:r>
            <a:r>
              <a:rPr lang="en-US" dirty="0" err="1" smtClean="0"/>
              <a:t>aren</a:t>
            </a:r>
            <a:r>
              <a:rPr lang="uk-UA" dirty="0" smtClean="0"/>
              <a:t>'</a:t>
            </a:r>
            <a:r>
              <a:rPr lang="en-US" dirty="0" smtClean="0"/>
              <a:t>t they judging how we judge?</a:t>
            </a:r>
          </a:p>
          <a:p>
            <a:r>
              <a:rPr lang="en-US" dirty="0" smtClean="0"/>
              <a:t>Perhaps the issue isn</a:t>
            </a:r>
            <a:r>
              <a:rPr lang="uk-UA" dirty="0" smtClean="0"/>
              <a:t>'</a:t>
            </a:r>
            <a:r>
              <a:rPr lang="en-US" dirty="0" smtClean="0"/>
              <a:t>t whether we judge, but </a:t>
            </a:r>
            <a:r>
              <a:rPr lang="en-US" i="1" dirty="0" smtClean="0"/>
              <a:t>how</a:t>
            </a:r>
            <a:r>
              <a:rPr lang="en-US" dirty="0" smtClean="0"/>
              <a:t> we judge.</a:t>
            </a:r>
          </a:p>
          <a:p>
            <a:r>
              <a:rPr lang="en-US" dirty="0" smtClean="0"/>
              <a:t>At least that is what my own judgment says! (By the way, did you notice </a:t>
            </a:r>
            <a:r>
              <a:rPr lang="ru-RU" dirty="0" smtClean="0"/>
              <a:t>"</a:t>
            </a:r>
            <a:r>
              <a:rPr lang="en-US" dirty="0" smtClean="0"/>
              <a:t>don</a:t>
            </a:r>
            <a:r>
              <a:rPr lang="uk-UA" dirty="0" smtClean="0"/>
              <a:t>'</a:t>
            </a:r>
            <a:r>
              <a:rPr lang="en-US" dirty="0" smtClean="0"/>
              <a:t>t</a:t>
            </a:r>
            <a:r>
              <a:rPr lang="ru-RU" dirty="0" smtClean="0"/>
              <a:t>"</a:t>
            </a:r>
            <a:r>
              <a:rPr lang="en-US" dirty="0" smtClean="0"/>
              <a:t> is missing the apostrophe?)</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 </a:t>
            </a:r>
            <a:r>
              <a:rPr lang="en-US" sz="1200" kern="1200" dirty="0" smtClean="0">
                <a:solidFill>
                  <a:schemeClr val="tx1"/>
                </a:solidFill>
                <a:effectLst/>
                <a:latin typeface="+mn-lt"/>
                <a:ea typeface="+mn-ea"/>
                <a:cs typeface="+mn-cs"/>
              </a:rPr>
              <a:t>second way to judge others is to…</a:t>
            </a:r>
            <a:r>
              <a:rPr lang="en-SG" dirty="0" smtClean="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Get </a:t>
            </a:r>
            <a:r>
              <a:rPr lang="en-US" sz="1200" i="1" kern="1200" dirty="0" smtClean="0">
                <a:solidFill>
                  <a:schemeClr val="tx1"/>
                </a:solidFill>
                <a:effectLst/>
                <a:latin typeface="+mn-lt"/>
                <a:ea typeface="+mn-ea"/>
                <a:cs typeface="+mn-cs"/>
              </a:rPr>
              <a:t>your</a:t>
            </a:r>
            <a:r>
              <a:rPr lang="en-US" sz="1200" kern="1200" dirty="0" smtClean="0">
                <a:solidFill>
                  <a:schemeClr val="tx1"/>
                </a:solidFill>
                <a:effectLst/>
                <a:latin typeface="+mn-lt"/>
                <a:ea typeface="+mn-ea"/>
                <a:cs typeface="+mn-cs"/>
              </a:rPr>
              <a:t> act together before trying to help others get </a:t>
            </a:r>
            <a:r>
              <a:rPr lang="en-US" sz="1200" i="1" kern="1200" dirty="0" smtClean="0">
                <a:solidFill>
                  <a:schemeClr val="tx1"/>
                </a:solidFill>
                <a:effectLst/>
                <a:latin typeface="+mn-lt"/>
                <a:ea typeface="+mn-ea"/>
                <a:cs typeface="+mn-cs"/>
              </a:rPr>
              <a:t>their</a:t>
            </a:r>
            <a:r>
              <a:rPr lang="en-US" sz="1200" kern="1200" dirty="0" smtClean="0">
                <a:solidFill>
                  <a:schemeClr val="tx1"/>
                </a:solidFill>
                <a:effectLst/>
                <a:latin typeface="+mn-lt"/>
                <a:ea typeface="+mn-ea"/>
                <a:cs typeface="+mn-cs"/>
              </a:rPr>
              <a:t> act together</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pick on weak areas in others when you are even weaker (7:3-4a).</a:t>
            </a:r>
            <a:r>
              <a:rPr lang="en-SG" dirty="0" smtClean="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Jesus was full of humor—appropriate humor. I can imagine everyone laughing here to think of the imagery. The idea is, </a:t>
            </a:r>
            <a:r>
              <a:rPr lang="ru-RU" dirty="0" smtClean="0"/>
              <a:t>"</a:t>
            </a:r>
            <a:r>
              <a:rPr lang="en-US" dirty="0" smtClean="0"/>
              <a:t>Get your act together before you try to help others get their act together!</a:t>
            </a:r>
            <a:r>
              <a:rPr lang="ru-RU" dirty="0" smtClean="0"/>
              <a:t>"</a:t>
            </a:r>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If you don</a:t>
            </a:r>
            <a:r>
              <a:rPr lang="uk-UA" dirty="0" smtClean="0"/>
              <a:t>'</a:t>
            </a:r>
            <a:r>
              <a:rPr lang="en-US" dirty="0" smtClean="0"/>
              <a:t>t, then you are a hypocrite.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Those who cry </a:t>
            </a:r>
            <a:r>
              <a:rPr lang="ru-RU" dirty="0" smtClean="0"/>
              <a:t>"</a:t>
            </a:r>
            <a:r>
              <a:rPr lang="en-US" dirty="0" smtClean="0"/>
              <a:t>tolerance</a:t>
            </a:r>
            <a:r>
              <a:rPr lang="ru-RU" dirty="0" smtClean="0"/>
              <a:t>"</a:t>
            </a:r>
            <a:r>
              <a:rPr lang="en-US" dirty="0" smtClean="0"/>
              <a:t> are the least tolerant people!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Solve your issue before helping one who struggles even less in this area (7:4b).</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If you fret about another</a:t>
            </a:r>
            <a:r>
              <a:rPr lang="uk-UA" dirty="0" smtClean="0"/>
              <a:t>'</a:t>
            </a:r>
            <a:r>
              <a:rPr lang="en-US" dirty="0" smtClean="0"/>
              <a:t>s tiny issue when you struggle with it even more, then you are called a hypocrite.</a:t>
            </a:r>
          </a:p>
          <a:p>
            <a:r>
              <a:rPr lang="en-US" dirty="0" smtClean="0"/>
              <a:t>When you are tempted to judge someone else, think again.</a:t>
            </a:r>
          </a:p>
          <a:p>
            <a:r>
              <a:rPr lang="ru-RU" dirty="0" smtClean="0"/>
              <a:t>"</a:t>
            </a:r>
            <a:r>
              <a:rPr lang="en-US" dirty="0" smtClean="0"/>
              <a:t>Don</a:t>
            </a:r>
            <a:r>
              <a:rPr lang="uk-UA" dirty="0" smtClean="0"/>
              <a:t>'</a:t>
            </a:r>
            <a:r>
              <a:rPr lang="en-US" dirty="0" smtClean="0"/>
              <a:t>t judge a man until you have walked a mile in his moccasins</a:t>
            </a:r>
            <a:r>
              <a:rPr lang="ru-RU" dirty="0" smtClean="0"/>
              <a:t>"</a:t>
            </a:r>
            <a:r>
              <a:rPr lang="en-US" dirty="0" smtClean="0"/>
              <a:t>—Native American saying</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Would you actually do any better if you had that person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limitations of family background and the kind of opportunities you have had?</a:t>
            </a:r>
            <a:r>
              <a:rPr lang="en-SG" dirty="0" smtClean="0">
                <a:effectLst/>
              </a:rPr>
              <a:t> </a:t>
            </a:r>
          </a:p>
          <a:p>
            <a:r>
              <a:rPr lang="en-US" sz="1200" kern="1200" dirty="0" smtClean="0">
                <a:solidFill>
                  <a:schemeClr val="tx1"/>
                </a:solidFill>
                <a:effectLst/>
                <a:latin typeface="+mn-lt"/>
                <a:ea typeface="+mn-ea"/>
                <a:cs typeface="+mn-cs"/>
              </a:rPr>
              <a:t>The third way to judge others is to…</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treat everyone equally! Some people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worth your time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waste valuable resources on those who could care less (7:6a).</a:t>
            </a:r>
            <a:r>
              <a:rPr lang="en-SG" dirty="0" smtClean="0">
                <a:effectLst/>
              </a:rPr>
              <a:t> </a:t>
            </a:r>
          </a:p>
          <a:p>
            <a:r>
              <a:rPr lang="en-US" sz="1200" kern="1200" dirty="0" smtClean="0">
                <a:solidFill>
                  <a:schemeClr val="tx1"/>
                </a:solidFill>
                <a:effectLst/>
                <a:latin typeface="+mn-lt"/>
                <a:ea typeface="+mn-ea"/>
                <a:cs typeface="+mn-cs"/>
              </a:rPr>
              <a:t>Hey!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Jesus got against dogs? I love dogs! See Philippians 3:2 for insight</a:t>
            </a:r>
            <a:r>
              <a:rPr lang="en-SG" dirty="0" smtClean="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We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to judge others when we haven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first judged ourselves, but that </a:t>
            </a:r>
            <a:r>
              <a:rPr lang="en-US" sz="1200" i="1" kern="1200" dirty="0" err="1" smtClean="0">
                <a:solidFill>
                  <a:schemeClr val="tx1"/>
                </a:solidFill>
                <a:effectLst/>
                <a:latin typeface="+mn-lt"/>
                <a:ea typeface="+mn-ea"/>
                <a:cs typeface="+mn-cs"/>
              </a:rPr>
              <a:t>doesn</a:t>
            </a:r>
            <a:r>
              <a:rPr lang="uk-UA"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mean that we </a:t>
            </a:r>
            <a:r>
              <a:rPr lang="en-US" sz="1200" i="1" kern="1200" dirty="0" smtClean="0">
                <a:solidFill>
                  <a:schemeClr val="tx1"/>
                </a:solidFill>
                <a:effectLst/>
                <a:latin typeface="+mn-lt"/>
                <a:ea typeface="+mn-ea"/>
                <a:cs typeface="+mn-cs"/>
              </a:rPr>
              <a:t>never</a:t>
            </a:r>
            <a:r>
              <a:rPr lang="en-US" sz="1200" kern="1200" dirty="0" smtClean="0">
                <a:solidFill>
                  <a:schemeClr val="tx1"/>
                </a:solidFill>
                <a:effectLst/>
                <a:latin typeface="+mn-lt"/>
                <a:ea typeface="+mn-ea"/>
                <a:cs typeface="+mn-cs"/>
              </a:rPr>
              <a:t> make judgments about other people. We all must judge where to spend our time, judge where to invest our money, judge people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character whether to trust them with information, and so on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You can turn on the radio or surf the net to get an earful of the world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judgment about judging. Even Mother Teresa said never to judge!</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is what Jesus did by speaking in parables (Matt. 13). He hid truth from those who refused to believe.</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People who scorn you investing in them can actually harm you (7:6b).</a:t>
            </a:r>
            <a:r>
              <a:rPr lang="en-SG" dirty="0" smtClean="0">
                <a:effectLst/>
              </a:rPr>
              <a:t> </a:t>
            </a:r>
          </a:p>
          <a:p>
            <a:r>
              <a:rPr lang="en-SG" dirty="0" smtClean="0"/>
              <a:t>If you don</a:t>
            </a:r>
            <a:r>
              <a:rPr lang="uk-UA" dirty="0" smtClean="0"/>
              <a:t>'</a:t>
            </a:r>
            <a:r>
              <a:rPr lang="en-SG" dirty="0" smtClean="0"/>
              <a:t>t show discernment, your valuable things will be scorned and you will get hurt in the process!</a:t>
            </a:r>
          </a:p>
          <a:p>
            <a:r>
              <a:rPr lang="en-SG" dirty="0" smtClean="0"/>
              <a:t>There is a time when we do have to give up. I had to do this in my first pastorate when I committed to stay no matter what. I learned that the people didn</a:t>
            </a:r>
            <a:r>
              <a:rPr lang="uk-UA" dirty="0" smtClean="0"/>
              <a:t>'</a:t>
            </a:r>
            <a:r>
              <a:rPr lang="en-SG" dirty="0" smtClean="0"/>
              <a:t>t have the same attitude towards me!</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 also used to spend time on the website Soda Head to witness to others. After all the disdain the commenters shown for Jesus, I decided it was wasting my time.</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is the way God says to judge people—</a:t>
            </a:r>
            <a:r>
              <a:rPr lang="en-US" sz="1200" i="1" kern="12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we should do so!</a:t>
            </a:r>
            <a:r>
              <a:rPr lang="en-SG" dirty="0" smtClean="0">
                <a:effectLst/>
              </a:rPr>
              <a:t>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Live with the thought that the Lord will hold you accountable</a:t>
            </a:r>
            <a:r>
              <a:rPr lang="en-SG" sz="1200" kern="1200" smtClean="0">
                <a:solidFill>
                  <a:schemeClr val="tx1"/>
                </a:solidFill>
                <a:effectLst/>
                <a:latin typeface="+mn-lt"/>
                <a:ea typeface="+mn-ea"/>
                <a:cs typeface="+mn-cs"/>
              </a:rPr>
              <a:t>.</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Get </a:t>
            </a:r>
            <a:r>
              <a:rPr lang="en-US" sz="1200" i="1" kern="1200" dirty="0" smtClean="0">
                <a:solidFill>
                  <a:schemeClr val="tx1"/>
                </a:solidFill>
                <a:effectLst/>
                <a:latin typeface="+mn-lt"/>
                <a:ea typeface="+mn-ea"/>
                <a:cs typeface="+mn-cs"/>
              </a:rPr>
              <a:t>your</a:t>
            </a:r>
            <a:r>
              <a:rPr lang="en-US" sz="1200" kern="1200" dirty="0" smtClean="0">
                <a:solidFill>
                  <a:schemeClr val="tx1"/>
                </a:solidFill>
                <a:effectLst/>
                <a:latin typeface="+mn-lt"/>
                <a:ea typeface="+mn-ea"/>
                <a:cs typeface="+mn-cs"/>
              </a:rPr>
              <a:t> act together before trying to help others get </a:t>
            </a:r>
            <a:r>
              <a:rPr lang="en-US" sz="1200" i="1" kern="1200" dirty="0" smtClean="0">
                <a:solidFill>
                  <a:schemeClr val="tx1"/>
                </a:solidFill>
                <a:effectLst/>
                <a:latin typeface="+mn-lt"/>
                <a:ea typeface="+mn-ea"/>
                <a:cs typeface="+mn-cs"/>
              </a:rPr>
              <a:t>their</a:t>
            </a:r>
            <a:r>
              <a:rPr lang="en-US" sz="1200" kern="1200" dirty="0" smtClean="0">
                <a:solidFill>
                  <a:schemeClr val="tx1"/>
                </a:solidFill>
                <a:effectLst/>
                <a:latin typeface="+mn-lt"/>
                <a:ea typeface="+mn-ea"/>
                <a:cs typeface="+mn-cs"/>
              </a:rPr>
              <a:t> act together</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treat everyone equally! Some people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worth your time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But we have come here today to hear what </a:t>
            </a:r>
            <a:r>
              <a:rPr lang="en-US" sz="1200" i="1" kern="1200" dirty="0" smtClean="0">
                <a:solidFill>
                  <a:schemeClr val="tx1"/>
                </a:solidFill>
                <a:effectLst/>
                <a:latin typeface="+mn-lt"/>
                <a:ea typeface="+mn-ea"/>
                <a:cs typeface="+mn-cs"/>
              </a:rPr>
              <a:t>God</a:t>
            </a:r>
            <a:r>
              <a:rPr lang="en-US" sz="1200" kern="1200" dirty="0" smtClean="0">
                <a:solidFill>
                  <a:schemeClr val="tx1"/>
                </a:solidFill>
                <a:effectLst/>
                <a:latin typeface="+mn-lt"/>
                <a:ea typeface="+mn-ea"/>
                <a:cs typeface="+mn-cs"/>
              </a:rPr>
              <a:t> says about judging others. After all, he is the final Judge, right?</a:t>
            </a:r>
            <a:r>
              <a:rPr lang="en-SG" dirty="0" smtClean="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What is the way God says to judge people—</a:t>
            </a:r>
            <a:r>
              <a:rPr lang="en-US" sz="1200" i="1" kern="12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we should do so!</a:t>
            </a:r>
            <a:r>
              <a:rPr lang="en-SG" dirty="0" smtClean="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Pharisees excelled at judging people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They judged how far a person could walk on Saturday.</a:t>
            </a:r>
          </a:p>
          <a:p>
            <a:r>
              <a:rPr lang="en-US" dirty="0" smtClean="0"/>
              <a:t>They judged that a scribe could write only two letters on that day.</a:t>
            </a:r>
          </a:p>
          <a:p>
            <a:r>
              <a:rPr lang="en-US" dirty="0" smtClean="0"/>
              <a:t>They judged that a tailor could not have a needle in his cloak on the Sabbath.</a:t>
            </a:r>
          </a:p>
          <a:p>
            <a:r>
              <a:rPr lang="en-US" dirty="0" smtClean="0"/>
              <a:t>They judged whether people washed their hands according to the Jewish tradition.</a:t>
            </a:r>
          </a:p>
          <a:p>
            <a:r>
              <a:rPr lang="en-US" dirty="0" smtClean="0"/>
              <a:t>They were expert judges!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Like many of the other passages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seen in this series, the Pharisees are prominently in the background even though they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even specifically mentioned in this passage.</a:t>
            </a:r>
            <a:r>
              <a:rPr lang="en-SG" dirty="0" smtClean="0">
                <a:effectLst/>
              </a:rPr>
              <a:t> </a:t>
            </a:r>
          </a:p>
          <a:p>
            <a:r>
              <a:rPr lang="en-US" sz="1200" kern="1200" dirty="0" smtClean="0">
                <a:solidFill>
                  <a:schemeClr val="tx1"/>
                </a:solidFill>
                <a:effectLst/>
                <a:latin typeface="+mn-lt"/>
                <a:ea typeface="+mn-ea"/>
                <a:cs typeface="+mn-cs"/>
              </a:rPr>
              <a:t>These guys were the religious policemen similar to what we see in Saudi Arabia right now—making sure that others follow the Law when they </a:t>
            </a:r>
            <a:r>
              <a:rPr lang="en-US" sz="1200" kern="1200" dirty="0" err="1" smtClean="0">
                <a:solidFill>
                  <a:schemeClr val="tx1"/>
                </a:solidFill>
                <a:effectLst/>
                <a:latin typeface="+mn-lt"/>
                <a:ea typeface="+mn-ea"/>
                <a:cs typeface="+mn-cs"/>
              </a:rPr>
              <a:t>weren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actually following it on their own!</a:t>
            </a:r>
            <a:r>
              <a:rPr lang="en-SG" dirty="0" smtClean="0">
                <a:effectLst/>
              </a:rPr>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208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2755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26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05994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427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53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7938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8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12183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26060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60041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56036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B1936AE-F3E0-F04D-966A-7B17869E42B7}"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21403523"/>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798326"/>
      </p:ext>
    </p:extLst>
  </p:cSld>
  <p:clrMapOvr>
    <a:masterClrMapping/>
  </p:clrMapOvr>
  <p:transition xmlns:p14="http://schemas.microsoft.com/office/powerpoint/2010/mai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7064618"/>
      </p:ext>
    </p:extLst>
  </p:cSld>
  <p:clrMapOvr>
    <a:masterClrMapping/>
  </p:clrMapOvr>
  <p:transition xmlns:p14="http://schemas.microsoft.com/office/powerpoint/2010/mai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442030"/>
      </p:ext>
    </p:extLst>
  </p:cSld>
  <p:clrMapOvr>
    <a:masterClrMapping/>
  </p:clrMapOvr>
  <p:transition xmlns:p14="http://schemas.microsoft.com/office/powerpoint/2010/mai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7210227"/>
      </p:ext>
    </p:extLst>
  </p:cSld>
  <p:clrMapOvr>
    <a:masterClrMapping/>
  </p:clrMapOvr>
  <p:transition xmlns:p14="http://schemas.microsoft.com/office/powerpoint/2010/mai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554318756"/>
      </p:ext>
    </p:extLst>
  </p:cSld>
  <p:clrMapOvr>
    <a:masterClrMapping/>
  </p:clrMapOvr>
  <p:transition xmlns:p14="http://schemas.microsoft.com/office/powerpoint/2010/mai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656403"/>
      </p:ext>
    </p:extLst>
  </p:cSld>
  <p:clrMapOvr>
    <a:masterClrMapping/>
  </p:clrMapOvr>
  <p:transition xmlns:p14="http://schemas.microsoft.com/office/powerpoint/2010/mai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7975517"/>
      </p:ext>
    </p:extLst>
  </p:cSld>
  <p:clrMapOvr>
    <a:masterClrMapping/>
  </p:clrMapOvr>
  <p:transition xmlns:p14="http://schemas.microsoft.com/office/powerpoint/2010/mai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4994327"/>
      </p:ext>
    </p:extLst>
  </p:cSld>
  <p:clrMapOvr>
    <a:masterClrMapping/>
  </p:clrMapOvr>
  <p:transition xmlns:p14="http://schemas.microsoft.com/office/powerpoint/2010/mai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124582"/>
      </p:ext>
    </p:extLst>
  </p:cSld>
  <p:clrMapOvr>
    <a:masterClrMapping/>
  </p:clrMapOvr>
  <p:transition xmlns:p14="http://schemas.microsoft.com/office/powerpoint/2010/mai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2670631"/>
      </p:ext>
    </p:extLst>
  </p:cSld>
  <p:clrMapOvr>
    <a:masterClrMapping/>
  </p:clrMapOvr>
  <p:transition xmlns:p14="http://schemas.microsoft.com/office/powerpoint/2010/mai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28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536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95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814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58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425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971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150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275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751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475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51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03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0A04E04F-25DD-1042-8997-2F348FA5DFD4}" type="slidenum">
              <a:rPr lang="en-US"/>
              <a:pPr>
                <a:defRPr/>
              </a:pPr>
              <a:t>‹#›</a:t>
            </a:fld>
            <a:endParaRPr lang="en-US"/>
          </a:p>
        </p:txBody>
      </p:sp>
    </p:spTree>
    <p:extLst>
      <p:ext uri="{BB962C8B-B14F-4D97-AF65-F5344CB8AC3E}">
        <p14:creationId xmlns:p14="http://schemas.microsoft.com/office/powerpoint/2010/main" val="45799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40DB43A0-EC8F-0B4A-ACD4-6B792E57F4DC}"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33889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smtClean="0">
                <a:solidFill>
                  <a:srgbClr val="FFFFFF"/>
                </a:solidFill>
              </a:rPr>
              <a:t>© </a:t>
            </a:r>
            <a:r>
              <a:rPr lang="en-US" sz="1000" b="1" smtClean="0">
                <a:solidFill>
                  <a:srgbClr val="FFFFFF"/>
                </a:solidFill>
              </a:rPr>
              <a:t>2004</a:t>
            </a:r>
            <a:r>
              <a:rPr lang="en-US" sz="900" b="1" smtClean="0">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8.0.05B.</a:t>
            </a:r>
          </a:p>
        </p:txBody>
      </p:sp>
    </p:spTree>
    <p:extLst>
      <p:ext uri="{BB962C8B-B14F-4D97-AF65-F5344CB8AC3E}">
        <p14:creationId xmlns:p14="http://schemas.microsoft.com/office/powerpoint/2010/main" val="180457380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588580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ea typeface="ＭＳ Ｐゴシック" charset="-128"/>
                <a:cs typeface="ＭＳ Ｐゴシック" charset="-128"/>
              </a:defRPr>
            </a:lvl1pPr>
          </a:lstStyle>
          <a:p>
            <a:pPr fontAlgn="base">
              <a:spcBef>
                <a:spcPct val="0"/>
              </a:spcBef>
              <a:spcAft>
                <a:spcPct val="0"/>
              </a:spcAft>
              <a:defRPr/>
            </a:pPr>
            <a:endParaRPr lang="en-US">
              <a:latin typeface="Arial Black"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ea typeface="ＭＳ Ｐゴシック" charset="-128"/>
                <a:cs typeface="ＭＳ Ｐゴシック" charset="-128"/>
              </a:defRPr>
            </a:lvl1pPr>
          </a:lstStyle>
          <a:p>
            <a:pPr fontAlgn="base">
              <a:spcBef>
                <a:spcPct val="0"/>
              </a:spcBef>
              <a:spcAft>
                <a:spcPct val="0"/>
              </a:spcAft>
              <a:defRPr/>
            </a:pPr>
            <a:endParaRPr lang="en-US">
              <a:latin typeface="Arial Black"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defRPr>
            </a:lvl1pPr>
          </a:lstStyle>
          <a:p>
            <a:pPr fontAlgn="base">
              <a:spcBef>
                <a:spcPct val="0"/>
              </a:spcBef>
              <a:spcAft>
                <a:spcPct val="0"/>
              </a:spcAft>
              <a:defRPr/>
            </a:pPr>
            <a:fld id="{634FACC7-12CE-8146-B066-76AAE282C7DE}" type="slidenum">
              <a:rPr lang="en-US">
                <a:latin typeface="Arial Black" charset="0"/>
                <a:ea typeface="ＭＳ Ｐゴシック" charset="0"/>
                <a:cs typeface="ＭＳ Ｐゴシック" charset="0"/>
              </a:rPr>
              <a:pPr fontAlgn="base">
                <a:spcBef>
                  <a:spcPct val="0"/>
                </a:spcBef>
                <a:spcAft>
                  <a:spcPct val="0"/>
                </a:spcAft>
                <a:defRPr/>
              </a:pPr>
              <a:t>‹#›</a:t>
            </a:fld>
            <a:endParaRPr lang="en-US">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102917825"/>
      </p:ext>
    </p:extLst>
  </p:cSld>
  <p:clrMap bg1="dk2" tx1="lt1" bg2="dk1" tx2="lt2" accent1="accent1" accent2="accent2" accent3="accent3" accent4="accent4" accent5="accent5" accent6="accent6" hlink="hlink" folHlink="folHlink"/>
  <p:sldLayoutIdLst>
    <p:sldLayoutId id="2147483714"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8.jpeg"/><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7383" y="0"/>
            <a:ext cx="5572804" cy="5888596"/>
          </a:xfrm>
          <a:prstGeom prst="rect">
            <a:avLst/>
          </a:prstGeom>
        </p:spPr>
      </p:pic>
      <p:sp>
        <p:nvSpPr>
          <p:cNvPr id="8" name="Rectangle 2"/>
          <p:cNvSpPr txBox="1">
            <a:spLocks noChangeArrowheads="1"/>
          </p:cNvSpPr>
          <p:nvPr/>
        </p:nvSpPr>
        <p:spPr bwMode="auto">
          <a:xfrm>
            <a:off x="-23813" y="3391851"/>
            <a:ext cx="3571196" cy="23894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i="1" dirty="0" smtClean="0">
                <a:solidFill>
                  <a:srgbClr val="FFFFFF"/>
                </a:solidFill>
                <a:effectLst>
                  <a:glow rad="127000">
                    <a:srgbClr val="000000"/>
                  </a:glow>
                </a:effectLst>
                <a:latin typeface="Arial" charset="0"/>
                <a:ea typeface="ＭＳ Ｐゴシック" charset="0"/>
                <a:cs typeface="ＭＳ Ｐゴシック" charset="0"/>
              </a:rPr>
              <a:t>Matthew 7:1-6</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323499"/>
            <a:ext cx="3463167" cy="3428510"/>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How to Judge Others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44594"/>
            <a:ext cx="6861466" cy="4607512"/>
          </a:xfrm>
          <a:prstGeom prst="rect">
            <a:avLst/>
          </a:prstGeom>
        </p:spPr>
      </p:pic>
    </p:spTree>
    <p:extLst>
      <p:ext uri="{BB962C8B-B14F-4D97-AF65-F5344CB8AC3E}">
        <p14:creationId xmlns:p14="http://schemas.microsoft.com/office/powerpoint/2010/main" val="3069323402"/>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2700" decel="100000" fill="hold"/>
                                        <p:tgtEl>
                                          <p:spTgt spid="3"/>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Sermon on the Mount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1978181"/>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Pharisee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Teaching</a:t>
            </a:r>
            <a:r>
              <a:rPr lang="en-US" sz="3600" b="1" dirty="0" smtClean="0">
                <a:effectLst>
                  <a:glow rad="127000">
                    <a:schemeClr val="tx1"/>
                  </a:glow>
                </a:effectLst>
                <a:latin typeface="Arial" charset="0"/>
                <a:ea typeface="ＭＳ Ｐゴシック" charset="0"/>
                <a:cs typeface="ＭＳ Ｐゴシック" charset="0"/>
              </a:rPr>
              <a:t> (Matthew 5)</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77544" y="4179514"/>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Pharisee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Practice</a:t>
            </a:r>
            <a:r>
              <a:rPr lang="en-US" sz="3600" b="1" dirty="0" smtClean="0">
                <a:effectLst>
                  <a:glow rad="127000">
                    <a:schemeClr val="tx1"/>
                  </a:glow>
                </a:effectLst>
                <a:latin typeface="Arial" charset="0"/>
                <a:ea typeface="ＭＳ Ｐゴシック" charset="0"/>
                <a:cs typeface="ＭＳ Ｐゴシック" charset="0"/>
              </a:rPr>
              <a:t> (Matthew </a:t>
            </a:r>
            <a:r>
              <a:rPr lang="en-US" sz="3600" b="1" dirty="0">
                <a:effectLst>
                  <a:glow rad="127000">
                    <a:schemeClr val="tx1"/>
                  </a:glow>
                </a:effectLst>
                <a:latin typeface="Arial" charset="0"/>
                <a:ea typeface="ＭＳ Ｐゴシック" charset="0"/>
                <a:cs typeface="ＭＳ Ｐゴシック" charset="0"/>
              </a:rPr>
              <a:t>6</a:t>
            </a:r>
            <a:r>
              <a:rPr lang="en-US" sz="3600" b="1" dirty="0" smtClean="0">
                <a:effectLst>
                  <a:glow rad="127000">
                    <a:schemeClr val="tx1"/>
                  </a:glow>
                </a:effectLst>
                <a:latin typeface="Arial" charset="0"/>
                <a:ea typeface="ＭＳ Ｐゴシック" charset="0"/>
                <a:cs typeface="ＭＳ Ｐゴシック" charset="0"/>
              </a:rPr>
              <a:t>:1–7:6)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75910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38224" y="29469"/>
            <a:ext cx="3905776" cy="6828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I tell you that unless your righteousness surpasses that of the Pharisees and the teachers of the law, you will certainly not enter the kingdom of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3357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755673"/>
          </a:xfrm>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Back to Basics (Matt. 5:21-48)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have heard that it was </a:t>
            </a:r>
            <a:r>
              <a:rPr lang="en-US" sz="4000" b="1" dirty="0" smtClean="0">
                <a:effectLst>
                  <a:glow rad="127000">
                    <a:schemeClr val="tx1"/>
                  </a:glow>
                </a:effectLst>
                <a:latin typeface="Arial" charset="0"/>
                <a:ea typeface="ＭＳ Ｐゴシック" charset="0"/>
                <a:cs typeface="ＭＳ Ｐゴシック" charset="0"/>
              </a:rPr>
              <a:t>said</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But </a:t>
            </a:r>
            <a:r>
              <a:rPr lang="en-US" sz="4000" b="1" dirty="0">
                <a:effectLst>
                  <a:glow rad="127000">
                    <a:schemeClr val="tx1"/>
                  </a:glow>
                </a:effectLst>
                <a:latin typeface="Arial" charset="0"/>
                <a:ea typeface="ＭＳ Ｐゴシック" charset="0"/>
                <a:cs typeface="ＭＳ Ｐゴシック" charset="0"/>
              </a:rPr>
              <a:t>I tell </a:t>
            </a:r>
            <a:r>
              <a:rPr lang="en-US" sz="4000" b="1" dirty="0" smtClean="0">
                <a:effectLst>
                  <a:glow rad="127000">
                    <a:schemeClr val="tx1"/>
                  </a:glow>
                </a:effectLst>
                <a:latin typeface="Arial" charset="0"/>
                <a:ea typeface="ＭＳ Ｐゴシック" charset="0"/>
                <a:cs typeface="ＭＳ Ｐゴシック" charset="0"/>
              </a:rPr>
              <a:t>you</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u="sng" dirty="0" smtClean="0">
                <a:effectLst>
                  <a:glow rad="127000">
                    <a:schemeClr val="tx1"/>
                  </a:glow>
                </a:effectLst>
                <a:latin typeface="Arial" charset="0"/>
                <a:ea typeface="ＭＳ Ｐゴシック" charset="0"/>
                <a:cs typeface="ＭＳ Ｐゴシック" charset="0"/>
              </a:rPr>
              <a:t>6 Issues:</a:t>
            </a:r>
            <a:endParaRPr lang="en-US" sz="4000" b="1" u="sng"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Murder</a:t>
            </a:r>
          </a:p>
          <a:p>
            <a:pPr>
              <a:defRPr/>
            </a:pPr>
            <a:r>
              <a:rPr lang="en-US" sz="4000" b="1" dirty="0" smtClean="0">
                <a:effectLst>
                  <a:glow rad="127000">
                    <a:schemeClr val="tx1"/>
                  </a:glow>
                </a:effectLst>
                <a:latin typeface="Arial" charset="0"/>
                <a:ea typeface="ＭＳ Ｐゴシック" charset="0"/>
                <a:cs typeface="ＭＳ Ｐゴシック" charset="0"/>
              </a:rPr>
              <a:t>Adultery</a:t>
            </a:r>
          </a:p>
          <a:p>
            <a:pPr>
              <a:defRPr/>
            </a:pPr>
            <a:r>
              <a:rPr lang="en-US" sz="4000" b="1" dirty="0" smtClean="0">
                <a:effectLst>
                  <a:glow rad="127000">
                    <a:schemeClr val="tx1"/>
                  </a:glow>
                </a:effectLst>
                <a:latin typeface="Arial" charset="0"/>
                <a:ea typeface="ＭＳ Ｐゴシック" charset="0"/>
                <a:cs typeface="ＭＳ Ｐゴシック" charset="0"/>
              </a:rPr>
              <a:t>Divorce</a:t>
            </a:r>
          </a:p>
          <a:p>
            <a:pPr>
              <a:defRPr/>
            </a:pPr>
            <a:r>
              <a:rPr lang="en-US" sz="4000" b="1" dirty="0" smtClean="0">
                <a:effectLst>
                  <a:glow rad="127000">
                    <a:schemeClr val="tx1"/>
                  </a:glow>
                </a:effectLst>
                <a:latin typeface="Arial" charset="0"/>
                <a:ea typeface="ＭＳ Ｐゴシック" charset="0"/>
                <a:cs typeface="ＭＳ Ｐゴシック" charset="0"/>
              </a:rPr>
              <a:t>Vows</a:t>
            </a:r>
          </a:p>
          <a:p>
            <a:pPr>
              <a:defRPr/>
            </a:pPr>
            <a:r>
              <a:rPr lang="en-US" sz="4000" b="1" dirty="0" smtClean="0">
                <a:effectLst>
                  <a:glow rad="127000">
                    <a:schemeClr val="tx1"/>
                  </a:glow>
                </a:effectLst>
                <a:latin typeface="Arial" charset="0"/>
                <a:ea typeface="ＭＳ Ｐゴシック" charset="0"/>
                <a:cs typeface="ＭＳ Ｐゴシック" charset="0"/>
              </a:rPr>
              <a:t>Revenge</a:t>
            </a:r>
          </a:p>
          <a:p>
            <a:pPr>
              <a:defRPr/>
            </a:pPr>
            <a:r>
              <a:rPr lang="en-US" sz="4000" b="1" dirty="0" smtClean="0">
                <a:effectLst>
                  <a:glow rad="127000">
                    <a:schemeClr val="tx1"/>
                  </a:glow>
                </a:effectLst>
                <a:latin typeface="Arial" charset="0"/>
                <a:ea typeface="ＭＳ Ｐゴシック" charset="0"/>
                <a:cs typeface="ＭＳ Ｐゴシック" charset="0"/>
              </a:rPr>
              <a:t>Enemies</a:t>
            </a:r>
            <a:endParaRPr lang="en-US" sz="40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External purity won</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enter the kingdom (20)</a:t>
            </a:r>
            <a:endParaRPr lang="en-US" sz="32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Pharisee Teaching</a:t>
            </a:r>
            <a:endParaRPr lang="en-US" sz="4000" b="1" dirty="0">
              <a:effectLst>
                <a:glow rad="635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God</a:t>
            </a:r>
            <a:r>
              <a:rPr lang="uk-UA" sz="4000" b="1" dirty="0" smtClean="0">
                <a:effectLst>
                  <a:glow rad="635000">
                    <a:schemeClr val="tx1"/>
                  </a:glow>
                </a:effectLst>
                <a:latin typeface="Arial" charset="0"/>
                <a:ea typeface="ＭＳ Ｐゴシック" charset="0"/>
                <a:cs typeface="ＭＳ Ｐゴシック" charset="0"/>
              </a:rPr>
              <a:t>'</a:t>
            </a:r>
            <a:r>
              <a:rPr lang="en-US" sz="4000" b="1" dirty="0" smtClean="0">
                <a:effectLst>
                  <a:glow rad="635000">
                    <a:schemeClr val="tx1"/>
                  </a:glow>
                </a:effectLst>
                <a:latin typeface="Arial" charset="0"/>
                <a:ea typeface="ＭＳ Ｐゴシック" charset="0"/>
                <a:cs typeface="ＭＳ Ｐゴシック" charset="0"/>
              </a:rPr>
              <a:t>s True Intent</a:t>
            </a:r>
            <a:endParaRPr lang="en-US" sz="40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2254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dissolve">
                                      <p:cBhvr>
                                        <p:cTn id="36" dur="500"/>
                                        <p:tgtEl>
                                          <p:spTgt spid="8">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dissolve">
                                      <p:cBhvr>
                                        <p:cTn id="40" dur="500"/>
                                        <p:tgtEl>
                                          <p:spTgt spid="8">
                                            <p:txEl>
                                              <p:pRg st="1" end="1"/>
                                            </p:txEl>
                                          </p:spTgt>
                                        </p:tgtEl>
                                      </p:cBhvr>
                                    </p:animEffect>
                                  </p:childTnLst>
                                </p:cTn>
                              </p:par>
                            </p:childTnLst>
                          </p:cTn>
                        </p:par>
                        <p:par>
                          <p:cTn id="41" fill="hold">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dissolve">
                                      <p:cBhvr>
                                        <p:cTn id="44" dur="500"/>
                                        <p:tgtEl>
                                          <p:spTgt spid="8">
                                            <p:txEl>
                                              <p:pRg st="2" end="2"/>
                                            </p:txEl>
                                          </p:spTgt>
                                        </p:tgtEl>
                                      </p:cBhvr>
                                    </p:animEffec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dissolve">
                                      <p:cBhvr>
                                        <p:cTn id="48" dur="500"/>
                                        <p:tgtEl>
                                          <p:spTgt spid="8">
                                            <p:txEl>
                                              <p:pRg st="3" end="3"/>
                                            </p:txEl>
                                          </p:spTgt>
                                        </p:tgtEl>
                                      </p:cBhvr>
                                    </p:animEffect>
                                  </p:childTnLst>
                                </p:cTn>
                              </p:par>
                            </p:childTnLst>
                          </p:cTn>
                        </p:par>
                        <p:par>
                          <p:cTn id="49" fill="hold">
                            <p:stCondLst>
                              <p:cond delay="2500"/>
                            </p:stCondLst>
                            <p:childTnLst>
                              <p:par>
                                <p:cTn id="50" presetID="9" presetClass="entr" presetSubtype="0" fill="hold" grpId="0" nodeType="after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dissolve">
                                      <p:cBhvr>
                                        <p:cTn id="52" dur="500"/>
                                        <p:tgtEl>
                                          <p:spTgt spid="8">
                                            <p:txEl>
                                              <p:pRg st="4" end="4"/>
                                            </p:txEl>
                                          </p:spTgt>
                                        </p:tgtEl>
                                      </p:cBhvr>
                                    </p:animEffec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dissolve">
                                      <p:cBhvr>
                                        <p:cTn id="5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994" y="29468"/>
            <a:ext cx="9187994" cy="68285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9469"/>
            <a:ext cx="3182426" cy="551432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Watch </a:t>
            </a:r>
            <a:r>
              <a:rPr lang="en-US" sz="3600" b="1" dirty="0">
                <a:effectLst>
                  <a:glow rad="127000">
                    <a:schemeClr val="tx1"/>
                  </a:glow>
                </a:effectLst>
                <a:latin typeface="Arial" charset="0"/>
                <a:ea typeface="ＭＳ Ｐゴシック" charset="0"/>
                <a:cs typeface="ＭＳ Ｐゴシック" charset="0"/>
              </a:rPr>
              <a:t>out! </a:t>
            </a:r>
            <a:r>
              <a:rPr lang="en-US" sz="3600" b="1" dirty="0" smtClean="0">
                <a:effectLst>
                  <a:glow rad="127000">
                    <a:schemeClr val="tx1"/>
                  </a:glow>
                </a:effectLst>
                <a:latin typeface="Arial" charset="0"/>
                <a:ea typeface="ＭＳ Ｐゴシック" charset="0"/>
                <a:cs typeface="ＭＳ Ｐゴシック" charset="0"/>
              </a:rPr>
              <a:t>Don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do your good deeds publicly, to be admired by </a:t>
            </a:r>
            <a:r>
              <a:rPr lang="en-US" sz="3600" b="1" dirty="0" smtClean="0">
                <a:effectLst>
                  <a:glow rad="127000">
                    <a:schemeClr val="tx1"/>
                  </a:glow>
                </a:effectLst>
                <a:latin typeface="Arial" charset="0"/>
                <a:ea typeface="ＭＳ Ｐゴシック" charset="0"/>
                <a:cs typeface="ＭＳ Ｐゴシック" charset="0"/>
              </a:rPr>
              <a:t>others</a:t>
            </a:r>
            <a:r>
              <a:rPr lang="is-I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833039" y="29469"/>
            <a:ext cx="4310961" cy="551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961574" y="0"/>
            <a:ext cx="3182426" cy="5514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you will </a:t>
            </a:r>
            <a:r>
              <a:rPr lang="en-US" sz="3600" b="1" dirty="0" smtClean="0">
                <a:solidFill>
                  <a:srgbClr val="FFFF00"/>
                </a:solidFill>
                <a:effectLst>
                  <a:glow rad="127000">
                    <a:schemeClr val="tx1"/>
                  </a:glow>
                </a:effectLst>
                <a:latin typeface="Arial" charset="0"/>
                <a:ea typeface="ＭＳ Ｐゴシック" charset="0"/>
                <a:cs typeface="ＭＳ Ｐゴシック" charset="0"/>
              </a:rPr>
              <a:t>lose the reward</a:t>
            </a:r>
            <a:r>
              <a:rPr lang="en-US" sz="3600" b="1" dirty="0" smtClean="0">
                <a:effectLst>
                  <a:glow rad="127000">
                    <a:schemeClr val="tx1"/>
                  </a:glow>
                </a:effectLst>
                <a:latin typeface="Arial" charset="0"/>
                <a:ea typeface="ＭＳ Ｐゴシック" charset="0"/>
                <a:cs typeface="ＭＳ Ｐゴシック" charset="0"/>
              </a:rPr>
              <a:t> from your Father in 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717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755673"/>
          </a:xfrm>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Rewards for Righteousness (Matt. </a:t>
            </a:r>
            <a:r>
              <a:rPr lang="en-US" sz="3200" b="1" dirty="0">
                <a:effectLst>
                  <a:glow rad="127000">
                    <a:schemeClr val="tx1"/>
                  </a:glow>
                </a:effectLst>
                <a:latin typeface="Arial" charset="0"/>
                <a:ea typeface="ＭＳ Ｐゴシック" charset="0"/>
                <a:cs typeface="ＭＳ Ｐゴシック" charset="0"/>
              </a:rPr>
              <a:t>6</a:t>
            </a:r>
            <a:r>
              <a:rPr lang="en-US" sz="3200" b="1" dirty="0" smtClean="0">
                <a:effectLst>
                  <a:glow rad="127000">
                    <a:schemeClr val="tx1"/>
                  </a:glow>
                </a:effectLst>
                <a:latin typeface="Arial" charset="0"/>
                <a:ea typeface="ＭＳ Ｐゴシック" charset="0"/>
                <a:cs typeface="ＭＳ Ｐゴシック" charset="0"/>
              </a:rPr>
              <a:t>:1–7:6)</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923701"/>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do this</a:t>
            </a:r>
            <a:r>
              <a:rPr lang="is-I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01"/>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Do this instead</a:t>
            </a:r>
            <a:r>
              <a:rPr lang="is-I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u="sng" dirty="0" smtClean="0">
                <a:effectLst>
                  <a:glow rad="127000">
                    <a:schemeClr val="tx1"/>
                  </a:glow>
                </a:effectLst>
                <a:latin typeface="Arial" charset="0"/>
                <a:ea typeface="ＭＳ Ｐゴシック" charset="0"/>
                <a:cs typeface="ＭＳ Ｐゴシック" charset="0"/>
              </a:rPr>
              <a:t>6 More Issues:</a:t>
            </a:r>
            <a:endParaRPr lang="en-US" sz="4000" b="1" u="sng"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Giving</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Prayer</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Fasting</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Investing</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Trust</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Judging</a:t>
            </a:r>
            <a:endParaRPr lang="en-US" sz="40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t>"</a:t>
            </a:r>
            <a:r>
              <a:rPr lang="en-SG" sz="2800" b="1" dirty="0" smtClean="0"/>
              <a:t>Watch </a:t>
            </a:r>
            <a:r>
              <a:rPr lang="en-SG" sz="2800" b="1" dirty="0"/>
              <a:t>out! </a:t>
            </a:r>
            <a:r>
              <a:rPr lang="en-SG" sz="2800" b="1" dirty="0" smtClean="0"/>
              <a:t>Don</a:t>
            </a:r>
            <a:r>
              <a:rPr lang="uk-UA" sz="2800" b="1" dirty="0" smtClean="0"/>
              <a:t>'</a:t>
            </a:r>
            <a:r>
              <a:rPr lang="en-SG" sz="2800" b="1" dirty="0" smtClean="0"/>
              <a:t>t </a:t>
            </a:r>
            <a:r>
              <a:rPr lang="en-SG" sz="2800" b="1" dirty="0"/>
              <a:t>do your good deeds publicly, to be admired by others, for you will lose the reward from your Father in </a:t>
            </a:r>
            <a:r>
              <a:rPr lang="en-SG" sz="2800" b="1" dirty="0" smtClean="0"/>
              <a:t>heaven</a:t>
            </a:r>
            <a:r>
              <a:rPr lang="ru-RU" sz="2800" b="1" dirty="0" smtClean="0"/>
              <a:t>"</a:t>
            </a:r>
            <a:r>
              <a:rPr lang="en-SG" sz="2800" b="1" dirty="0" smtClean="0"/>
              <a:t> (6:1 </a:t>
            </a:r>
            <a:r>
              <a:rPr lang="en-SG" sz="2400" b="1" dirty="0" smtClean="0"/>
              <a:t>NLT</a:t>
            </a:r>
            <a:r>
              <a:rPr lang="en-SG" sz="2800" b="1" dirty="0" smtClean="0"/>
              <a:t>)</a:t>
            </a:r>
            <a:endParaRPr lang="en-US" sz="2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10" y="2997275"/>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Pharisee Practice</a:t>
            </a:r>
            <a:endParaRPr lang="en-US" sz="4000" b="1" dirty="0">
              <a:effectLst>
                <a:glow rad="635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699" y="2993954"/>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Pure Practice</a:t>
            </a:r>
            <a:endParaRPr lang="en-US" sz="40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04439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55379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Spiritual Police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48118"/>
            <a:ext cx="9144000" cy="5109882"/>
          </a:xfrm>
          <a:prstGeom prst="rect">
            <a:avLst/>
          </a:prstGeom>
        </p:spPr>
      </p:pic>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How</a:t>
            </a:r>
            <a:r>
              <a:rPr lang="en-US" sz="5400" b="1" dirty="0" smtClean="0">
                <a:effectLst>
                  <a:glow rad="127000">
                    <a:schemeClr val="tx1"/>
                  </a:glow>
                </a:effectLst>
                <a:latin typeface="Arial" charset="0"/>
                <a:ea typeface="ＭＳ Ｐゴシック" charset="0"/>
                <a:cs typeface="ＭＳ Ｐゴシック" charset="0"/>
              </a:rPr>
              <a:t> should you judge others?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93800" y="2265264"/>
            <a:ext cx="6756400" cy="3810000"/>
          </a:xfrm>
          <a:prstGeom prst="rect">
            <a:avLst/>
          </a:prstGeom>
        </p:spPr>
      </p:pic>
      <p:sp>
        <p:nvSpPr>
          <p:cNvPr id="4" name="Rectangle 2"/>
          <p:cNvSpPr txBox="1">
            <a:spLocks noChangeArrowheads="1"/>
          </p:cNvSpPr>
          <p:nvPr/>
        </p:nvSpPr>
        <p:spPr bwMode="auto">
          <a:xfrm rot="20107427">
            <a:off x="1854553" y="4995341"/>
            <a:ext cx="9144000" cy="132091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3 ways</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11501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18951"/>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But I thought we </a:t>
            </a:r>
            <a:r>
              <a:rPr lang="en-US" b="1" dirty="0" err="1" smtClean="0">
                <a:effectLst>
                  <a:glow rad="127000">
                    <a:schemeClr val="tx1"/>
                  </a:glow>
                </a:effectLst>
                <a:latin typeface="Arial" charset="0"/>
                <a:ea typeface="ＭＳ Ｐゴシック" charset="0"/>
                <a:cs typeface="ＭＳ Ｐゴシック" charset="0"/>
              </a:rPr>
              <a:t>weren</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supposed to judge?!</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448420"/>
            <a:ext cx="9034848" cy="5409580"/>
          </a:xfrm>
          <a:prstGeom prst="rect">
            <a:avLst/>
          </a:prstGeom>
        </p:spPr>
      </p:pic>
    </p:spTree>
    <p:extLst>
      <p:ext uri="{BB962C8B-B14F-4D97-AF65-F5344CB8AC3E}">
        <p14:creationId xmlns:p14="http://schemas.microsoft.com/office/powerpoint/2010/main" val="2355604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13815" y="1591319"/>
            <a:ext cx="3051041" cy="2978248"/>
          </a:xfrm>
          <a:solidFill>
            <a:schemeClr val="bg1"/>
          </a:solidFill>
          <a:effectLst/>
          <a:extLst/>
        </p:spPr>
        <p:txBody>
          <a:bodyPr/>
          <a:lstStyle/>
          <a:p>
            <a:pPr>
              <a:defRPr/>
            </a:pPr>
            <a:r>
              <a:rPr lang="en-US" sz="6000" b="1" dirty="0" smtClean="0">
                <a:solidFill>
                  <a:schemeClr val="tx2"/>
                </a:solidFill>
                <a:effectLst>
                  <a:glow rad="127000">
                    <a:schemeClr val="bg1"/>
                  </a:glow>
                </a:effectLst>
                <a:latin typeface="Times New Roman"/>
                <a:ea typeface="ＭＳ Ｐゴシック" charset="0"/>
                <a:cs typeface="Times New Roman"/>
              </a:rPr>
              <a:t>Do not judge.</a:t>
            </a:r>
            <a:endParaRPr lang="en-US" sz="60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877754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6491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Realize that God will judge you (7:1-2). </a:t>
            </a:r>
          </a:p>
        </p:txBody>
      </p:sp>
      <p:pic>
        <p:nvPicPr>
          <p:cNvPr id="2" name="Picture 1"/>
          <p:cNvPicPr>
            <a:picLocks noChangeAspect="1"/>
          </p:cNvPicPr>
          <p:nvPr/>
        </p:nvPicPr>
        <p:blipFill>
          <a:blip r:embed="rId3"/>
          <a:stretch>
            <a:fillRect/>
          </a:stretch>
        </p:blipFill>
        <p:spPr>
          <a:xfrm>
            <a:off x="0" y="1804737"/>
            <a:ext cx="9144000" cy="5053263"/>
          </a:xfrm>
          <a:prstGeom prst="rect">
            <a:avLst/>
          </a:prstGeom>
        </p:spPr>
      </p:pic>
    </p:spTree>
    <p:extLst>
      <p:ext uri="{BB962C8B-B14F-4D97-AF65-F5344CB8AC3E}">
        <p14:creationId xmlns:p14="http://schemas.microsoft.com/office/powerpoint/2010/main" val="3472130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469"/>
            <a:ext cx="9144000" cy="60900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20320" y="29469"/>
            <a:ext cx="4523680" cy="3633039"/>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Do </a:t>
            </a:r>
            <a:r>
              <a:rPr lang="en-US" b="1" dirty="0">
                <a:effectLst>
                  <a:glow rad="127000">
                    <a:schemeClr val="tx1"/>
                  </a:glow>
                </a:effectLst>
                <a:latin typeface="Arial" charset="0"/>
                <a:ea typeface="ＭＳ Ｐゴシック" charset="0"/>
                <a:cs typeface="ＭＳ Ｐゴシック" charset="0"/>
              </a:rPr>
              <a:t>not judge, or you too will be </a:t>
            </a:r>
            <a:r>
              <a:rPr lang="en-US" b="1" dirty="0" smtClean="0">
                <a:effectLst>
                  <a:glow rad="127000">
                    <a:schemeClr val="tx1"/>
                  </a:glow>
                </a:effectLst>
                <a:latin typeface="Arial" charset="0"/>
                <a:ea typeface="ＭＳ Ｐゴシック" charset="0"/>
                <a:cs typeface="ＭＳ Ｐゴシック" charset="0"/>
              </a:rPr>
              <a:t>judged</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(7:1 </a:t>
            </a:r>
            <a:r>
              <a:rPr lang="en-US" sz="4000" b="1" dirty="0" smtClean="0">
                <a:effectLst>
                  <a:glow rad="127000">
                    <a:schemeClr val="tx1"/>
                  </a:glow>
                </a:effectLst>
                <a:latin typeface="Arial" charset="0"/>
                <a:ea typeface="ＭＳ Ｐゴシック" charset="0"/>
                <a:cs typeface="ＭＳ Ｐゴシック" charset="0"/>
              </a:rPr>
              <a:t>NIV</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30608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PEOPLE TELL ME, </a:t>
            </a:r>
            <a:br>
              <a:rPr lang="en-US" sz="5400" b="1" dirty="0" smtClean="0">
                <a:effectLst>
                  <a:glow rad="127000">
                    <a:schemeClr val="tx1"/>
                  </a:glow>
                </a:effectLst>
                <a:latin typeface="Arial" charset="0"/>
                <a:ea typeface="ＭＳ Ｐゴシック" charset="0"/>
                <a:cs typeface="ＭＳ Ｐゴシック" charset="0"/>
              </a:rPr>
            </a:br>
            <a:r>
              <a:rPr lang="en-US" b="1" dirty="0" smtClean="0">
                <a:solidFill>
                  <a:srgbClr val="FFFF00"/>
                </a:solidFill>
                <a:effectLst>
                  <a:glow rad="127000">
                    <a:schemeClr val="tx1"/>
                  </a:glow>
                </a:effectLst>
                <a:latin typeface="Arial" charset="0"/>
                <a:ea typeface="ＭＳ Ｐゴシック" charset="0"/>
                <a:cs typeface="ＭＳ Ｐゴシック" charset="0"/>
              </a:rPr>
              <a:t>“JUDGE NOT </a:t>
            </a:r>
            <a:r>
              <a:rPr lang="en-US" b="1" i="1" dirty="0" smtClean="0">
                <a:solidFill>
                  <a:srgbClr val="FFFF00"/>
                </a:solidFill>
                <a:effectLst>
                  <a:glow rad="127000">
                    <a:schemeClr val="tx1"/>
                  </a:glow>
                </a:effectLst>
                <a:latin typeface="Arial" charset="0"/>
                <a:ea typeface="ＭＳ Ｐゴシック" charset="0"/>
                <a:cs typeface="ＭＳ Ｐゴシック" charset="0"/>
              </a:rPr>
              <a:t>LEST </a:t>
            </a:r>
            <a:br>
              <a:rPr lang="en-US" b="1" i="1" dirty="0" smtClean="0">
                <a:solidFill>
                  <a:srgbClr val="FFFF00"/>
                </a:solidFill>
                <a:effectLst>
                  <a:glow rad="127000">
                    <a:schemeClr val="tx1"/>
                  </a:glow>
                </a:effectLst>
                <a:latin typeface="Arial" charset="0"/>
                <a:ea typeface="ＭＳ Ｐゴシック" charset="0"/>
                <a:cs typeface="ＭＳ Ｐゴシック" charset="0"/>
              </a:rPr>
            </a:br>
            <a:r>
              <a:rPr lang="en-US" b="1" i="1" dirty="0" smtClean="0">
                <a:solidFill>
                  <a:srgbClr val="FFFF00"/>
                </a:solidFill>
                <a:effectLst>
                  <a:glow rad="127000">
                    <a:schemeClr val="tx1"/>
                  </a:glow>
                </a:effectLst>
                <a:latin typeface="Arial" charset="0"/>
                <a:ea typeface="ＭＳ Ｐゴシック" charset="0"/>
                <a:cs typeface="ＭＳ Ｐゴシック" charset="0"/>
              </a:rPr>
              <a:t>YE BE JUDGED.”</a:t>
            </a:r>
            <a:br>
              <a:rPr lang="en-US" b="1" i="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I ALWAYS TELL THEM, </a:t>
            </a:r>
            <a:br>
              <a:rPr lang="en-US" sz="5400" b="1" dirty="0" smtClean="0">
                <a:effectLst>
                  <a:glow rad="127000">
                    <a:schemeClr val="tx1"/>
                  </a:glow>
                </a:effectLst>
                <a:latin typeface="Arial" charset="0"/>
                <a:ea typeface="ＭＳ Ｐゴシック" charset="0"/>
                <a:cs typeface="ＭＳ Ｐゴシック" charset="0"/>
              </a:rPr>
            </a:br>
            <a:r>
              <a:rPr lang="en-US" b="1" dirty="0" smtClean="0">
                <a:solidFill>
                  <a:srgbClr val="FFFF00"/>
                </a:solidFill>
                <a:effectLst>
                  <a:glow rad="127000">
                    <a:schemeClr val="tx1"/>
                  </a:glow>
                </a:effectLst>
                <a:latin typeface="Arial" charset="0"/>
                <a:ea typeface="ＭＳ Ｐゴシック" charset="0"/>
                <a:cs typeface="ＭＳ Ｐゴシック" charset="0"/>
              </a:rPr>
              <a:t>“TWIST NOT SCRIPTURE </a:t>
            </a:r>
            <a:br>
              <a:rPr lang="en-US" b="1" dirty="0" smtClean="0">
                <a:solidFill>
                  <a:srgbClr val="FFFF00"/>
                </a:solidFill>
                <a:effectLst>
                  <a:glow rad="127000">
                    <a:schemeClr val="tx1"/>
                  </a:glow>
                </a:effectLst>
                <a:latin typeface="Arial" charset="0"/>
                <a:ea typeface="ＭＳ Ｐゴシック" charset="0"/>
                <a:cs typeface="ＭＳ Ｐゴシック" charset="0"/>
              </a:rPr>
            </a:br>
            <a:r>
              <a:rPr lang="en-US" b="1" dirty="0" smtClean="0">
                <a:solidFill>
                  <a:srgbClr val="FFFF00"/>
                </a:solidFill>
                <a:effectLst>
                  <a:glow rad="127000">
                    <a:schemeClr val="tx1"/>
                  </a:glow>
                </a:effectLst>
                <a:latin typeface="Arial" charset="0"/>
                <a:ea typeface="ＭＳ Ｐゴシック" charset="0"/>
                <a:cs typeface="ＭＳ Ｐゴシック" charset="0"/>
              </a:rPr>
              <a:t>LEST YE BE LIKE SATAN.”</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00127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Judge Not Tattoo</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406400"/>
            <a:ext cx="8128000" cy="6045200"/>
          </a:xfrm>
          <a:prstGeom prst="rect">
            <a:avLst/>
          </a:prstGeom>
        </p:spPr>
      </p:pic>
    </p:spTree>
    <p:extLst>
      <p:ext uri="{BB962C8B-B14F-4D97-AF65-F5344CB8AC3E}">
        <p14:creationId xmlns:p14="http://schemas.microsoft.com/office/powerpoint/2010/main" val="31261662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Judge Not Tattoo</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181344"/>
          </a:xfrm>
          <a:prstGeom prst="rect">
            <a:avLst/>
          </a:prstGeom>
        </p:spPr>
      </p:pic>
    </p:spTree>
    <p:extLst>
      <p:ext uri="{BB962C8B-B14F-4D97-AF65-F5344CB8AC3E}">
        <p14:creationId xmlns:p14="http://schemas.microsoft.com/office/powerpoint/2010/main" val="36686436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13815" y="1591319"/>
            <a:ext cx="3051041" cy="2978248"/>
          </a:xfrm>
          <a:solidFill>
            <a:schemeClr val="bg1"/>
          </a:solidFill>
          <a:effectLst/>
          <a:extLst/>
        </p:spPr>
        <p:txBody>
          <a:bodyPr/>
          <a:lstStyle/>
          <a:p>
            <a:pPr>
              <a:defRPr/>
            </a:pPr>
            <a:r>
              <a:rPr lang="en-US" sz="6000" b="1" dirty="0" smtClean="0">
                <a:solidFill>
                  <a:schemeClr val="tx2"/>
                </a:solidFill>
                <a:effectLst>
                  <a:glow rad="127000">
                    <a:schemeClr val="bg1"/>
                  </a:glow>
                </a:effectLst>
                <a:latin typeface="Times New Roman"/>
                <a:ea typeface="ＭＳ Ｐゴシック" charset="0"/>
                <a:cs typeface="Times New Roman"/>
              </a:rPr>
              <a:t>Do not judge.</a:t>
            </a:r>
            <a:endParaRPr lang="en-US" sz="60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2129205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5097" y="1591319"/>
            <a:ext cx="5614332" cy="2978248"/>
          </a:xfrm>
          <a:solidFill>
            <a:schemeClr val="bg1"/>
          </a:solidFill>
          <a:effectLst/>
          <a:extLst/>
        </p:spPr>
        <p:txBody>
          <a:bodyPr/>
          <a:lstStyle/>
          <a:p>
            <a:pPr>
              <a:defRPr/>
            </a:pPr>
            <a:r>
              <a:rPr lang="en-US" sz="6000" b="1" dirty="0" smtClean="0">
                <a:solidFill>
                  <a:schemeClr val="tx2"/>
                </a:solidFill>
                <a:effectLst>
                  <a:glow rad="127000">
                    <a:schemeClr val="bg1"/>
                  </a:glow>
                </a:effectLst>
                <a:latin typeface="Times New Roman"/>
                <a:ea typeface="ＭＳ Ｐゴシック" charset="0"/>
                <a:cs typeface="Times New Roman"/>
              </a:rPr>
              <a:t>Do show discernment.</a:t>
            </a:r>
            <a:endParaRPr lang="en-US" sz="60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648714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7571296"/>
            <a:chOff x="0" y="0"/>
            <a:chExt cx="9144000" cy="7571296"/>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7571296"/>
            </a:xfrm>
            <a:prstGeom prst="rect">
              <a:avLst/>
            </a:prstGeom>
          </p:spPr>
        </p:pic>
        <p:sp>
          <p:nvSpPr>
            <p:cNvPr id="2" name="Rectangle 1"/>
            <p:cNvSpPr/>
            <p:nvPr/>
          </p:nvSpPr>
          <p:spPr bwMode="auto">
            <a:xfrm>
              <a:off x="3145211" y="0"/>
              <a:ext cx="5998789" cy="332285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58232" y="0"/>
            <a:ext cx="6700607" cy="890554"/>
          </a:xfrm>
          <a:noFill/>
          <a:effectLst/>
          <a:extLst/>
        </p:spPr>
        <p:txBody>
          <a:bodyPr/>
          <a:lstStyle/>
          <a:p>
            <a:pPr>
              <a:defRPr/>
            </a:pPr>
            <a:r>
              <a:rPr lang="en-US" sz="6000" b="1" spc="-200" dirty="0" smtClean="0">
                <a:solidFill>
                  <a:srgbClr val="FF6600"/>
                </a:solidFill>
                <a:effectLst>
                  <a:glow rad="127000">
                    <a:schemeClr val="bg1"/>
                  </a:glow>
                </a:effectLst>
                <a:latin typeface="Times New Roman"/>
                <a:ea typeface="ＭＳ Ｐゴシック" charset="0"/>
                <a:cs typeface="Times New Roman"/>
              </a:rPr>
              <a:t>DON’T JUDGE</a:t>
            </a:r>
            <a:endParaRPr lang="en-US" sz="6000" b="1" spc="-200" dirty="0">
              <a:solidFill>
                <a:srgbClr val="FF6600"/>
              </a:solidFill>
              <a:effectLst>
                <a:glow rad="127000">
                  <a:schemeClr val="bg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2458232" y="698571"/>
            <a:ext cx="6700607" cy="157574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spc="-200" dirty="0">
                <a:solidFill>
                  <a:schemeClr val="tx2"/>
                </a:solidFill>
                <a:effectLst>
                  <a:glow rad="127000">
                    <a:schemeClr val="bg1"/>
                  </a:glow>
                </a:effectLst>
                <a:latin typeface="Times New Roman"/>
                <a:ea typeface="ＭＳ Ｐゴシック" charset="0"/>
                <a:cs typeface="Times New Roman"/>
              </a:rPr>
              <a:t>s</a:t>
            </a:r>
            <a:r>
              <a:rPr lang="en-US" sz="4800" b="1" spc="-200" dirty="0" smtClean="0">
                <a:solidFill>
                  <a:schemeClr val="tx2"/>
                </a:solidFill>
                <a:effectLst>
                  <a:glow rad="127000">
                    <a:schemeClr val="bg1"/>
                  </a:glow>
                </a:effectLst>
                <a:latin typeface="Times New Roman"/>
                <a:ea typeface="ＭＳ Ｐゴシック" charset="0"/>
                <a:cs typeface="Times New Roman"/>
              </a:rPr>
              <a:t>omeone’s attitude until you have felt their pain.</a:t>
            </a:r>
            <a:endParaRPr lang="en-US" sz="4800" b="1" spc="-200"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162587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6878" y="0"/>
            <a:ext cx="6531834" cy="68652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300"/>
            <a:ext cx="4104906" cy="4527314"/>
          </a:xfrm>
          <a:effectLst/>
          <a:extLst/>
        </p:spPr>
        <p:txBody>
          <a:bodyPr/>
          <a:lstStyle/>
          <a:p>
            <a:pPr>
              <a:defRPr/>
            </a:pP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For </a:t>
            </a:r>
            <a:r>
              <a:rPr lang="en-US" sz="3600" b="1" dirty="0">
                <a:solidFill>
                  <a:schemeClr val="tx2"/>
                </a:solidFill>
                <a:effectLst>
                  <a:glow rad="127000">
                    <a:schemeClr val="bg1"/>
                  </a:glow>
                </a:effectLst>
                <a:latin typeface="Arial" charset="0"/>
                <a:ea typeface="ＭＳ Ｐゴシック" charset="0"/>
                <a:cs typeface="ＭＳ Ｐゴシック" charset="0"/>
              </a:rPr>
              <a:t>in the same way you judge others, you will be judged, and with the measure you use, it will be measured to </a:t>
            </a:r>
            <a:r>
              <a:rPr lang="en-US" sz="3600" b="1" dirty="0" smtClean="0">
                <a:solidFill>
                  <a:schemeClr val="tx2"/>
                </a:solidFill>
                <a:effectLst>
                  <a:glow rad="127000">
                    <a:schemeClr val="bg1"/>
                  </a:glow>
                </a:effectLst>
                <a:latin typeface="Arial" charset="0"/>
                <a:ea typeface="ＭＳ Ｐゴシック" charset="0"/>
                <a:cs typeface="ＭＳ Ｐゴシック" charset="0"/>
              </a:rPr>
              <a:t>you</a:t>
            </a: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 </a:t>
            </a:r>
            <a:r>
              <a:rPr lang="en-US" sz="3600" b="1" dirty="0">
                <a:solidFill>
                  <a:schemeClr val="tx2"/>
                </a:solidFill>
                <a:effectLst>
                  <a:glow rad="127000">
                    <a:schemeClr val="bg1"/>
                  </a:glow>
                </a:effectLst>
                <a:latin typeface="Arial" charset="0"/>
                <a:ea typeface="ＭＳ Ｐゴシック" charset="0"/>
                <a:cs typeface="ＭＳ Ｐゴシック" charset="0"/>
              </a:rPr>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(7:2 NIV).</a:t>
            </a:r>
          </a:p>
        </p:txBody>
      </p:sp>
    </p:spTree>
    <p:extLst>
      <p:ext uri="{BB962C8B-B14F-4D97-AF65-F5344CB8AC3E}">
        <p14:creationId xmlns:p14="http://schemas.microsoft.com/office/powerpoint/2010/main" val="545899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264141" y="1398746"/>
            <a:ext cx="4436243" cy="3828149"/>
          </a:xfrm>
          <a:solidFill>
            <a:srgbClr val="FFFFFF"/>
          </a:solidFill>
          <a:effectLst/>
          <a:extLst/>
        </p:spPr>
        <p:txBody>
          <a:bodyPr/>
          <a:lstStyle/>
          <a:p>
            <a:pPr>
              <a:defRPr/>
            </a:pPr>
            <a:r>
              <a:rPr lang="en-US" sz="5400" b="1" dirty="0" smtClean="0">
                <a:solidFill>
                  <a:schemeClr val="tx2"/>
                </a:solidFill>
                <a:effectLst>
                  <a:glow rad="127000">
                    <a:schemeClr val="bg1"/>
                  </a:glow>
                </a:effectLst>
                <a:latin typeface="Times New Roman"/>
                <a:ea typeface="ＭＳ Ｐゴシック" charset="0"/>
                <a:cs typeface="Times New Roman"/>
              </a:rPr>
              <a:t>What if God judges you as harshly as you judge others?</a:t>
            </a:r>
            <a:endParaRPr lang="en-US" sz="5400"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3405792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Don</a:t>
            </a:r>
            <a:r>
              <a:rPr lang="uk-UA"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t Judge, Just Love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277381"/>
            <a:ext cx="9131171" cy="6277680"/>
          </a:xfrm>
          <a:prstGeom prst="rect">
            <a:avLst/>
          </a:prstGeom>
        </p:spPr>
      </p:pic>
    </p:spTree>
    <p:extLst>
      <p:ext uri="{BB962C8B-B14F-4D97-AF65-F5344CB8AC3E}">
        <p14:creationId xmlns:p14="http://schemas.microsoft.com/office/powerpoint/2010/main" val="882357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6491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Realize that God will judge you (7:1-2). </a:t>
            </a:r>
          </a:p>
        </p:txBody>
      </p:sp>
      <p:pic>
        <p:nvPicPr>
          <p:cNvPr id="2" name="Picture 1"/>
          <p:cNvPicPr>
            <a:picLocks noChangeAspect="1"/>
          </p:cNvPicPr>
          <p:nvPr/>
        </p:nvPicPr>
        <p:blipFill>
          <a:blip r:embed="rId3"/>
          <a:stretch>
            <a:fillRect/>
          </a:stretch>
        </p:blipFill>
        <p:spPr>
          <a:xfrm>
            <a:off x="0" y="1804737"/>
            <a:ext cx="9144000" cy="5053263"/>
          </a:xfrm>
          <a:prstGeom prst="rect">
            <a:avLst/>
          </a:prstGeom>
        </p:spPr>
      </p:pic>
    </p:spTree>
    <p:extLst>
      <p:ext uri="{BB962C8B-B14F-4D97-AF65-F5344CB8AC3E}">
        <p14:creationId xmlns:p14="http://schemas.microsoft.com/office/powerpoint/2010/main" val="2864423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7512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smtClean="0">
                <a:solidFill>
                  <a:srgbClr val="FFFF00"/>
                </a:solidFill>
                <a:effectLst>
                  <a:glow rad="127000">
                    <a:schemeClr val="tx1"/>
                  </a:glow>
                </a:effectLst>
                <a:latin typeface="Arial" charset="0"/>
                <a:ea typeface="ＭＳ Ｐゴシック" charset="0"/>
                <a:cs typeface="ＭＳ Ｐゴシック" charset="0"/>
              </a:rPr>
              <a:t>humility</a:t>
            </a:r>
            <a:r>
              <a:rPr lang="en-US" sz="4800" b="1" dirty="0">
                <a:effectLst>
                  <a:glow rad="127000">
                    <a:schemeClr val="tx1"/>
                  </a:glow>
                </a:effectLst>
                <a:latin typeface="Arial" charset="0"/>
                <a:ea typeface="ＭＳ Ｐゴシック" charset="0"/>
                <a:cs typeface="ＭＳ Ｐゴシック" charset="0"/>
              </a:rPr>
              <a:t>: Judge your own life first (7:3-5).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1824906"/>
            <a:ext cx="8382000" cy="5033093"/>
          </a:xfrm>
          <a:prstGeom prst="rect">
            <a:avLst/>
          </a:prstGeom>
        </p:spPr>
      </p:pic>
    </p:spTree>
    <p:extLst>
      <p:ext uri="{BB962C8B-B14F-4D97-AF65-F5344CB8AC3E}">
        <p14:creationId xmlns:p14="http://schemas.microsoft.com/office/powerpoint/2010/main" val="3042354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71738"/>
            <a:ext cx="3124175" cy="468626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45224" y="0"/>
            <a:ext cx="6198775" cy="6858000"/>
          </a:xfrm>
          <a:effectLst/>
          <a:extLst/>
        </p:spPr>
        <p:txBody>
          <a:bodyPr/>
          <a:lstStyle/>
          <a:p>
            <a:pPr>
              <a:defRPr/>
            </a:pP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Why </a:t>
            </a:r>
            <a:r>
              <a:rPr lang="en-US" sz="3200" b="1" dirty="0">
                <a:solidFill>
                  <a:schemeClr val="tx2"/>
                </a:solidFill>
                <a:effectLst>
                  <a:glow rad="127000">
                    <a:schemeClr val="bg1"/>
                  </a:glow>
                </a:effectLst>
                <a:latin typeface="Arial" charset="0"/>
                <a:ea typeface="ＭＳ Ｐゴシック" charset="0"/>
                <a:cs typeface="ＭＳ Ｐゴシック" charset="0"/>
              </a:rPr>
              <a:t>do you look at the speck of sawdust in your </a:t>
            </a:r>
            <a:r>
              <a:rPr lang="en-US" sz="3200" b="1" dirty="0" smtClean="0">
                <a:solidFill>
                  <a:schemeClr val="tx2"/>
                </a:solidFill>
                <a:effectLst>
                  <a:glow rad="127000">
                    <a:schemeClr val="bg1"/>
                  </a:glow>
                </a:effectLst>
                <a:latin typeface="Arial" charset="0"/>
                <a:ea typeface="ＭＳ Ｐゴシック" charset="0"/>
                <a:cs typeface="ＭＳ Ｐゴシック" charset="0"/>
              </a:rPr>
              <a:t>brother</a:t>
            </a:r>
            <a:r>
              <a:rPr lang="uk-UA"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s </a:t>
            </a:r>
            <a:r>
              <a:rPr lang="en-US" sz="3200" b="1" dirty="0">
                <a:solidFill>
                  <a:schemeClr val="tx2"/>
                </a:solidFill>
                <a:effectLst>
                  <a:glow rad="127000">
                    <a:schemeClr val="bg1"/>
                  </a:glow>
                </a:effectLst>
                <a:latin typeface="Arial" charset="0"/>
                <a:ea typeface="ＭＳ Ｐゴシック" charset="0"/>
                <a:cs typeface="ＭＳ Ｐゴシック" charset="0"/>
              </a:rPr>
              <a:t>eye and pay no attention to the plank in your own eye? </a:t>
            </a:r>
            <a:r>
              <a:rPr lang="en-US" sz="3200" b="1" baseline="30000" dirty="0">
                <a:solidFill>
                  <a:schemeClr val="tx2"/>
                </a:solidFill>
                <a:effectLst>
                  <a:glow rad="127000">
                    <a:schemeClr val="bg1"/>
                  </a:glow>
                </a:effectLst>
                <a:latin typeface="Arial" charset="0"/>
                <a:ea typeface="ＭＳ Ｐゴシック" charset="0"/>
                <a:cs typeface="ＭＳ Ｐゴシック" charset="0"/>
              </a:rPr>
              <a:t>4</a:t>
            </a:r>
            <a:r>
              <a:rPr lang="en-US" sz="3200" b="1" dirty="0">
                <a:solidFill>
                  <a:schemeClr val="tx2"/>
                </a:solidFill>
                <a:effectLst>
                  <a:glow rad="127000">
                    <a:schemeClr val="bg1"/>
                  </a:glow>
                </a:effectLst>
                <a:latin typeface="Arial" charset="0"/>
                <a:ea typeface="ＭＳ Ｐゴシック" charset="0"/>
                <a:cs typeface="ＭＳ Ｐゴシック" charset="0"/>
              </a:rPr>
              <a:t>How can you say to your brother, </a:t>
            </a:r>
            <a:r>
              <a:rPr lang="uk-UA"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Let </a:t>
            </a:r>
            <a:r>
              <a:rPr lang="en-US" sz="3200" b="1" dirty="0">
                <a:solidFill>
                  <a:schemeClr val="tx2"/>
                </a:solidFill>
                <a:effectLst>
                  <a:glow rad="127000">
                    <a:schemeClr val="bg1"/>
                  </a:glow>
                </a:effectLst>
                <a:latin typeface="Arial" charset="0"/>
                <a:ea typeface="ＭＳ Ｐゴシック" charset="0"/>
                <a:cs typeface="ＭＳ Ｐゴシック" charset="0"/>
              </a:rPr>
              <a:t>me take the speck out of your eye</a:t>
            </a:r>
            <a:r>
              <a:rPr lang="en-US" sz="3200" b="1" dirty="0" smtClean="0">
                <a:solidFill>
                  <a:schemeClr val="tx2"/>
                </a:solidFill>
                <a:effectLst>
                  <a:glow rad="127000">
                    <a:schemeClr val="bg1"/>
                  </a:glow>
                </a:effectLst>
                <a:latin typeface="Arial" charset="0"/>
                <a:ea typeface="ＭＳ Ｐゴシック" charset="0"/>
                <a:cs typeface="ＭＳ Ｐゴシック" charset="0"/>
              </a:rPr>
              <a:t>,</a:t>
            </a:r>
            <a:r>
              <a:rPr lang="uk-UA"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 </a:t>
            </a:r>
            <a:r>
              <a:rPr lang="en-US" sz="3200" b="1" dirty="0">
                <a:solidFill>
                  <a:schemeClr val="tx2"/>
                </a:solidFill>
                <a:effectLst>
                  <a:glow rad="127000">
                    <a:schemeClr val="bg1"/>
                  </a:glow>
                </a:effectLst>
                <a:latin typeface="Arial" charset="0"/>
                <a:ea typeface="ＭＳ Ｐゴシック" charset="0"/>
                <a:cs typeface="ＭＳ Ｐゴシック" charset="0"/>
              </a:rPr>
              <a:t>when all the time there is a plank in your own eye? </a:t>
            </a:r>
            <a:r>
              <a:rPr lang="en-US" sz="3200" b="1" baseline="30000" dirty="0">
                <a:solidFill>
                  <a:schemeClr val="tx2"/>
                </a:solidFill>
                <a:effectLst>
                  <a:glow rad="127000">
                    <a:schemeClr val="bg1"/>
                  </a:glow>
                </a:effectLst>
                <a:latin typeface="Arial" charset="0"/>
                <a:ea typeface="ＭＳ Ｐゴシック" charset="0"/>
                <a:cs typeface="ＭＳ Ｐゴシック" charset="0"/>
              </a:rPr>
              <a:t>5</a:t>
            </a:r>
            <a:r>
              <a:rPr lang="en-US" sz="3200" b="1" dirty="0">
                <a:solidFill>
                  <a:schemeClr val="tx2"/>
                </a:solidFill>
                <a:effectLst>
                  <a:glow rad="127000">
                    <a:schemeClr val="bg1"/>
                  </a:glow>
                </a:effectLst>
                <a:latin typeface="Arial" charset="0"/>
                <a:ea typeface="ＭＳ Ｐゴシック" charset="0"/>
                <a:cs typeface="ＭＳ Ｐゴシック" charset="0"/>
              </a:rPr>
              <a:t>You hypocrite, first take the plank out of your own eye, and then you will see clearly to remove the speck from your </a:t>
            </a:r>
            <a:r>
              <a:rPr lang="en-US" sz="3200" b="1" dirty="0" smtClean="0">
                <a:solidFill>
                  <a:schemeClr val="tx2"/>
                </a:solidFill>
                <a:effectLst>
                  <a:glow rad="127000">
                    <a:schemeClr val="bg1"/>
                  </a:glow>
                </a:effectLst>
                <a:latin typeface="Arial" charset="0"/>
                <a:ea typeface="ＭＳ Ｐゴシック" charset="0"/>
                <a:cs typeface="ＭＳ Ｐゴシック" charset="0"/>
              </a:rPr>
              <a:t>brother</a:t>
            </a:r>
            <a:r>
              <a:rPr lang="uk-UA"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s eye</a:t>
            </a: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 </a:t>
            </a:r>
            <a:r>
              <a:rPr lang="en-US" sz="3200" b="1" dirty="0">
                <a:solidFill>
                  <a:schemeClr val="tx2"/>
                </a:solidFill>
                <a:effectLst>
                  <a:glow rad="127000">
                    <a:schemeClr val="bg1"/>
                  </a:glow>
                </a:effectLst>
                <a:latin typeface="Arial" charset="0"/>
                <a:ea typeface="ＭＳ Ｐゴシック" charset="0"/>
                <a:cs typeface="ＭＳ Ｐゴシック" charset="0"/>
              </a:rPr>
              <a:t>(7:3-5 NIV).</a:t>
            </a:r>
          </a:p>
        </p:txBody>
      </p:sp>
    </p:spTree>
    <p:extLst>
      <p:ext uri="{BB962C8B-B14F-4D97-AF65-F5344CB8AC3E}">
        <p14:creationId xmlns:p14="http://schemas.microsoft.com/office/powerpoint/2010/main" val="3509016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4686" y="0"/>
            <a:ext cx="8936182" cy="6858000"/>
            <a:chOff x="14686" y="0"/>
            <a:chExt cx="8936182" cy="6858000"/>
          </a:xfrm>
        </p:grpSpPr>
        <p:pic>
          <p:nvPicPr>
            <p:cNvPr id="2" name="Picture 1"/>
            <p:cNvPicPr>
              <a:picLocks noChangeAspect="1"/>
            </p:cNvPicPr>
            <p:nvPr/>
          </p:nvPicPr>
          <p:blipFill>
            <a:blip r:embed="rId3"/>
            <a:stretch>
              <a:fillRect/>
            </a:stretch>
          </p:blipFill>
          <p:spPr>
            <a:xfrm>
              <a:off x="14686" y="0"/>
              <a:ext cx="8936182" cy="6858000"/>
            </a:xfrm>
            <a:prstGeom prst="rect">
              <a:avLst/>
            </a:prstGeom>
          </p:spPr>
        </p:pic>
        <p:sp>
          <p:nvSpPr>
            <p:cNvPr id="3" name="Rectangle 2"/>
            <p:cNvSpPr/>
            <p:nvPr/>
          </p:nvSpPr>
          <p:spPr bwMode="auto">
            <a:xfrm>
              <a:off x="14766" y="1137154"/>
              <a:ext cx="3957355" cy="91563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4993513" y="221524"/>
              <a:ext cx="3957355" cy="91563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686" y="577788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A bit of humor</a:t>
            </a:r>
            <a:r>
              <a:rPr lang="is-I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766" y="933900"/>
            <a:ext cx="3957355" cy="150286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D</a:t>
            </a:r>
            <a:r>
              <a:rPr lang="en-US" sz="2800" b="1" dirty="0" smtClean="0">
                <a:solidFill>
                  <a:schemeClr val="tx2"/>
                </a:solidFill>
                <a:effectLst>
                  <a:glow rad="127000">
                    <a:schemeClr val="bg1"/>
                  </a:glow>
                </a:effectLst>
                <a:latin typeface="Arial" charset="0"/>
                <a:ea typeface="ＭＳ Ｐゴシック" charset="0"/>
                <a:cs typeface="ＭＳ Ｐゴシック" charset="0"/>
              </a:rPr>
              <a:t>ude, I think I got something in my eye!</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301077" y="313642"/>
            <a:ext cx="3857608" cy="150286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Hey, don’t worry. </a:t>
            </a:r>
            <a:r>
              <a:rPr lang="en-US" sz="2800" b="1" dirty="0" err="1">
                <a:solidFill>
                  <a:schemeClr val="tx2"/>
                </a:solidFill>
                <a:effectLst>
                  <a:glow rad="127000">
                    <a:schemeClr val="bg1"/>
                  </a:glow>
                </a:effectLst>
                <a:latin typeface="Arial" charset="0"/>
                <a:ea typeface="ＭＳ Ｐゴシック" charset="0"/>
                <a:cs typeface="ＭＳ Ｐゴシック" charset="0"/>
              </a:rPr>
              <a:t>I</a:t>
            </a:r>
            <a:r>
              <a:rPr lang="en-US" sz="2800" b="1" dirty="0" err="1" smtClean="0">
                <a:solidFill>
                  <a:schemeClr val="tx2"/>
                </a:solidFill>
                <a:effectLst>
                  <a:glow rad="127000">
                    <a:schemeClr val="bg1"/>
                  </a:glow>
                </a:effectLst>
                <a:latin typeface="Arial" charset="0"/>
                <a:ea typeface="ＭＳ Ｐゴシック" charset="0"/>
                <a:cs typeface="ＭＳ Ｐゴシック" charset="0"/>
              </a:rPr>
              <a:t>’ll</a:t>
            </a:r>
            <a:r>
              <a:rPr lang="en-US" sz="2800" b="1" dirty="0" smtClean="0">
                <a:solidFill>
                  <a:schemeClr val="tx2"/>
                </a:solidFill>
                <a:effectLst>
                  <a:glow rad="127000">
                    <a:schemeClr val="bg1"/>
                  </a:glow>
                </a:effectLst>
                <a:latin typeface="Arial" charset="0"/>
                <a:ea typeface="ＭＳ Ｐゴシック" charset="0"/>
                <a:cs typeface="ＭＳ Ｐゴシック" charset="0"/>
              </a:rPr>
              <a:t> help you get it out!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5947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6662" y="-1"/>
            <a:ext cx="6858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2542449" y="3014135"/>
            <a:ext cx="6858001" cy="829728"/>
          </a:xfrm>
          <a:effectLst>
            <a:outerShdw blurRad="63500" dist="35921" dir="2700000" algn="ctr" rotWithShape="0">
              <a:schemeClr val="tx2">
                <a:alpha val="74998"/>
              </a:schemeClr>
            </a:outerShdw>
          </a:effectLst>
          <a:extLst/>
        </p:spPr>
        <p:txBody>
          <a:bodyPr anchor="t"/>
          <a:lstStyle/>
          <a:p>
            <a:pPr>
              <a:defRPr/>
            </a:pPr>
            <a:r>
              <a:rPr lang="en-US" sz="6600" b="1" dirty="0" smtClean="0">
                <a:effectLst>
                  <a:glow rad="127000">
                    <a:schemeClr val="tx1"/>
                  </a:glow>
                </a:effectLst>
                <a:latin typeface="Arial" charset="0"/>
                <a:ea typeface="ＭＳ Ｐゴシック" charset="0"/>
                <a:cs typeface="ＭＳ Ｐゴシック" charset="0"/>
              </a:rPr>
              <a:t>Listen &amp; Learn</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37724"/>
            <a:ext cx="9086481" cy="523117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82447" y="-1508360"/>
            <a:ext cx="4678746" cy="1766510"/>
          </a:xfrm>
          <a:solidFill>
            <a:schemeClr val="bg1"/>
          </a:solidFill>
          <a:effectLst/>
          <a:extLst/>
        </p:spPr>
        <p:txBody>
          <a:bodyPr/>
          <a:lstStyle/>
          <a:p>
            <a:pPr>
              <a:defRPr/>
            </a:pPr>
            <a:r>
              <a:rPr lang="en-US" sz="6000" b="1" dirty="0" err="1" smtClean="0">
                <a:solidFill>
                  <a:schemeClr val="tx2"/>
                </a:solidFill>
                <a:effectLst>
                  <a:glow rad="127000">
                    <a:schemeClr val="bg1"/>
                  </a:glow>
                </a:effectLst>
                <a:latin typeface="Times New Roman"/>
                <a:ea typeface="ＭＳ Ｐゴシック" charset="0"/>
                <a:cs typeface="Times New Roman"/>
              </a:rPr>
              <a:t>hyp</a:t>
            </a:r>
            <a:r>
              <a:rPr lang="en-US" sz="6000" b="1" dirty="0" smtClean="0">
                <a:solidFill>
                  <a:schemeClr val="tx2"/>
                </a:solidFill>
                <a:effectLst>
                  <a:glow rad="127000">
                    <a:schemeClr val="bg1"/>
                  </a:glow>
                </a:effectLst>
                <a:latin typeface="Times New Roman"/>
                <a:ea typeface="ＭＳ Ｐゴシック" charset="0"/>
                <a:cs typeface="Times New Roman"/>
              </a:rPr>
              <a:t>-o</a:t>
            </a:r>
            <a:r>
              <a:rPr lang="en-US" sz="6000" b="1" dirty="0">
                <a:solidFill>
                  <a:schemeClr val="tx2"/>
                </a:solidFill>
                <a:effectLst>
                  <a:glow rad="127000">
                    <a:schemeClr val="bg1"/>
                  </a:glow>
                </a:effectLst>
                <a:latin typeface="Times New Roman"/>
                <a:ea typeface="ＭＳ Ｐゴシック" charset="0"/>
                <a:cs typeface="Times New Roman"/>
              </a:rPr>
              <a:t>-</a:t>
            </a:r>
            <a:r>
              <a:rPr lang="en-US" sz="6000" b="1" dirty="0" err="1" smtClean="0">
                <a:solidFill>
                  <a:schemeClr val="tx2"/>
                </a:solidFill>
                <a:effectLst>
                  <a:glow rad="127000">
                    <a:schemeClr val="bg1"/>
                  </a:glow>
                </a:effectLst>
                <a:latin typeface="Times New Roman"/>
                <a:ea typeface="ＭＳ Ｐゴシック" charset="0"/>
                <a:cs typeface="Times New Roman"/>
              </a:rPr>
              <a:t>crite</a:t>
            </a:r>
            <a:endParaRPr lang="en-US" sz="6000" b="1" dirty="0">
              <a:solidFill>
                <a:schemeClr val="tx2"/>
              </a:solidFill>
              <a:effectLst>
                <a:glow rad="127000">
                  <a:schemeClr val="bg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29533" y="3990930"/>
            <a:ext cx="9158686" cy="2817224"/>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Meaning:</a:t>
            </a:r>
          </a:p>
          <a:p>
            <a:pPr marL="514350" indent="-514350" algn="l">
              <a:buAutoNum type="arabicPeriod"/>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a person who puts on a false appearance of virtue or religion</a:t>
            </a:r>
          </a:p>
          <a:p>
            <a:pPr marL="514350" indent="-514350" algn="l">
              <a:buAutoNum type="arabicPeriod"/>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a person who acts in contradiction to his or her stated beliefs</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5025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3092" cy="6073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5780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Be careful.</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397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6048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0728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a:solidFill>
                  <a:srgbClr val="FFFF00"/>
                </a:solidFill>
                <a:effectLst>
                  <a:glow rad="127000">
                    <a:schemeClr val="tx1"/>
                  </a:glow>
                </a:effectLst>
                <a:latin typeface="Arial" charset="0"/>
                <a:ea typeface="ＭＳ Ｐゴシック" charset="0"/>
                <a:cs typeface="ＭＳ Ｐゴシック" charset="0"/>
              </a:rPr>
              <a:t>wisdom</a:t>
            </a:r>
            <a:r>
              <a:rPr lang="en-US" sz="4800" b="1" dirty="0">
                <a:effectLst>
                  <a:glow rad="127000">
                    <a:schemeClr val="tx1"/>
                  </a:glow>
                </a:effectLst>
                <a:latin typeface="Arial" charset="0"/>
                <a:ea typeface="ＭＳ Ｐゴシック" charset="0"/>
                <a:cs typeface="ＭＳ Ｐゴシック" charset="0"/>
              </a:rPr>
              <a:t>: Discern in whom you should invest your life (7:6). </a:t>
            </a:r>
          </a:p>
        </p:txBody>
      </p:sp>
    </p:spTree>
    <p:extLst>
      <p:ext uri="{BB962C8B-B14F-4D97-AF65-F5344CB8AC3E}">
        <p14:creationId xmlns:p14="http://schemas.microsoft.com/office/powerpoint/2010/main" val="2960358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3313" y="2361181"/>
            <a:ext cx="6670216" cy="445236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05097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Do </a:t>
            </a:r>
            <a:r>
              <a:rPr lang="en-US" sz="3600" b="1" dirty="0">
                <a:solidFill>
                  <a:srgbClr val="FFFF00"/>
                </a:solidFill>
                <a:effectLst>
                  <a:glow rad="127000">
                    <a:schemeClr val="tx1"/>
                  </a:glow>
                </a:effectLst>
                <a:latin typeface="Arial" charset="0"/>
                <a:ea typeface="ＭＳ Ｐゴシック" charset="0"/>
                <a:cs typeface="ＭＳ Ｐゴシック" charset="0"/>
              </a:rPr>
              <a:t>not give dogs what is sacred</a:t>
            </a:r>
            <a:r>
              <a:rPr lang="en-US" sz="3600" b="1" dirty="0">
                <a:effectLst>
                  <a:glow rad="127000">
                    <a:schemeClr val="tx1"/>
                  </a:glow>
                </a:effectLst>
                <a:latin typeface="Arial" charset="0"/>
                <a:ea typeface="ＭＳ Ｐゴシック" charset="0"/>
                <a:cs typeface="ＭＳ Ｐゴシック" charset="0"/>
              </a:rPr>
              <a:t>; do not throw your pearls to pigs. If you do, they may trample them under their feet, and then turn and tear you to </a:t>
            </a:r>
            <a:r>
              <a:rPr lang="en-US" sz="3600" b="1" dirty="0" smtClean="0">
                <a:effectLst>
                  <a:glow rad="127000">
                    <a:schemeClr val="tx1"/>
                  </a:glow>
                </a:effectLst>
                <a:latin typeface="Arial" charset="0"/>
                <a:ea typeface="ＭＳ Ｐゴシック" charset="0"/>
                <a:cs typeface="ＭＳ Ｐゴシック" charset="0"/>
              </a:rPr>
              <a:t>pieces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(7:6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81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br>
              <a:rPr lang="en-US" altLang="ja-JP" dirty="0" smtClean="0">
                <a:effectLst>
                  <a:glow rad="139700">
                    <a:schemeClr val="bg1"/>
                  </a:glow>
                </a:effectLst>
                <a:latin typeface="Arial Black" charset="0"/>
                <a:ea typeface="ＭＳ Ｐゴシック" charset="0"/>
                <a:cs typeface="ＭＳ Ｐゴシック" charset="0"/>
              </a:rPr>
            </a:br>
            <a:r>
              <a:rPr lang="en-US" altLang="ja-JP" dirty="0" smtClean="0">
                <a:effectLst>
                  <a:glow rad="139700">
                    <a:schemeClr val="bg1"/>
                  </a:glow>
                </a:effectLst>
                <a:latin typeface="Arial Black" charset="0"/>
                <a:ea typeface="ＭＳ Ｐゴシック" charset="0"/>
                <a:cs typeface="ＭＳ Ｐゴシック" charset="0"/>
              </a:rPr>
              <a:t>(Philippians 3:2a</a:t>
            </a:r>
            <a:r>
              <a:rPr lang="en-US" altLang="ja-JP" dirty="0">
                <a:effectLst>
                  <a:glow rad="139700">
                    <a:schemeClr val="bg1"/>
                  </a:glow>
                </a:effectLst>
                <a:latin typeface="Arial Black" charset="0"/>
                <a:ea typeface="ＭＳ Ｐゴシック" charset="0"/>
                <a:cs typeface="ＭＳ Ｐゴシック" charset="0"/>
              </a:rPr>
              <a:t>).</a:t>
            </a:r>
            <a:endParaRPr lang="en-US" dirty="0">
              <a:effectLst>
                <a:glow rad="139700">
                  <a:schemeClr val="bg1"/>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952060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71" y="1727200"/>
            <a:ext cx="7696200" cy="5130800"/>
          </a:xfrm>
          <a:prstGeom prst="rect">
            <a:avLst/>
          </a:prstGeom>
        </p:spPr>
      </p:pic>
      <p:sp>
        <p:nvSpPr>
          <p:cNvPr id="900098" name="Rectangle 2"/>
          <p:cNvSpPr>
            <a:spLocks noGrp="1" noChangeArrowheads="1"/>
          </p:cNvSpPr>
          <p:nvPr>
            <p:ph type="ctrTitle"/>
          </p:nvPr>
        </p:nvSpPr>
        <p:spPr>
          <a:xfrm>
            <a:off x="3368592" y="232008"/>
            <a:ext cx="5425655" cy="5528620"/>
          </a:xfrm>
          <a:solidFill>
            <a:schemeClr val="tx1"/>
          </a:solidFill>
          <a:effectLst>
            <a:outerShdw blurRad="63500" dist="35921" dir="2700000" algn="ctr" rotWithShape="0">
              <a:schemeClr val="tx2">
                <a:alpha val="74998"/>
              </a:schemeClr>
            </a:outerShdw>
          </a:effectLst>
          <a:extLst/>
        </p:spPr>
        <p:txBody>
          <a:bodyPr/>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If you judge people, you have no time to love them.</a:t>
            </a: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—Mother Teresa</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0365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g_wallpap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r>
              <a:rPr lang="en-US" altLang="ja-JP" dirty="0">
                <a:effectLst>
                  <a:glow rad="139700">
                    <a:schemeClr val="bg1"/>
                  </a:glow>
                </a:effectLst>
                <a:latin typeface="Arial Black" charset="0"/>
                <a:ea typeface="ＭＳ Ｐゴシック" charset="0"/>
                <a:cs typeface="ＭＳ Ｐゴシック" charset="0"/>
              </a:rPr>
              <a:t>(2a).</a:t>
            </a:r>
            <a:endParaRPr lang="en-US" dirty="0">
              <a:effectLst>
                <a:glow rad="139700">
                  <a:schemeClr val="bg1"/>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973091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r>
              <a:rPr lang="en-US" altLang="ja-JP" dirty="0">
                <a:effectLst>
                  <a:glow rad="139700">
                    <a:schemeClr val="bg1"/>
                  </a:glow>
                </a:effectLst>
                <a:latin typeface="Arial Black" charset="0"/>
                <a:ea typeface="ＭＳ Ｐゴシック" charset="0"/>
                <a:cs typeface="ＭＳ Ｐゴシック" charset="0"/>
              </a:rPr>
              <a:t>(2a).</a:t>
            </a:r>
            <a:endParaRPr lang="en-US" dirty="0">
              <a:effectLst>
                <a:glow rad="139700">
                  <a:schemeClr val="bg1"/>
                </a:glow>
              </a:effectLst>
              <a:latin typeface="Arial Black" charset="0"/>
              <a:ea typeface="ＭＳ Ｐゴシック" charset="0"/>
              <a:cs typeface="ＭＳ Ｐゴシック" charset="0"/>
            </a:endParaRPr>
          </a:p>
        </p:txBody>
      </p:sp>
      <p:pic>
        <p:nvPicPr>
          <p:cNvPr id="59394" name="Picture 2" descr="Dog Riding Piggyb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1676400"/>
            <a:ext cx="760888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141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r>
              <a:rPr lang="en-US" altLang="ja-JP" dirty="0">
                <a:effectLst>
                  <a:glow rad="139700">
                    <a:schemeClr val="bg1"/>
                  </a:glow>
                </a:effectLst>
                <a:latin typeface="Arial Black" charset="0"/>
                <a:ea typeface="ＭＳ Ｐゴシック" charset="0"/>
                <a:cs typeface="ＭＳ Ｐゴシック" charset="0"/>
              </a:rPr>
              <a:t>(2a).</a:t>
            </a:r>
            <a:endParaRPr lang="en-US" dirty="0">
              <a:effectLst>
                <a:glow rad="139700">
                  <a:schemeClr val="bg1"/>
                </a:glow>
              </a:effectLst>
              <a:latin typeface="Arial Black" charset="0"/>
              <a:ea typeface="ＭＳ Ｐゴシック" charset="0"/>
              <a:cs typeface="ＭＳ Ｐゴシック" charset="0"/>
            </a:endParaRPr>
          </a:p>
        </p:txBody>
      </p:sp>
      <p:pic>
        <p:nvPicPr>
          <p:cNvPr id="60418" name="Picture 2" descr="Dog with Long Leg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1044575"/>
            <a:ext cx="6781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5906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Dog with an Attitu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r>
              <a:rPr lang="en-US" altLang="ja-JP" dirty="0">
                <a:effectLst>
                  <a:glow rad="139700">
                    <a:schemeClr val="bg1"/>
                  </a:glow>
                </a:effectLst>
                <a:latin typeface="Arial Black" charset="0"/>
                <a:ea typeface="ＭＳ Ｐゴシック" charset="0"/>
                <a:cs typeface="ＭＳ Ｐゴシック" charset="0"/>
              </a:rPr>
              <a:t>(2a).</a:t>
            </a:r>
            <a:endParaRPr lang="en-US" dirty="0">
              <a:effectLst>
                <a:glow rad="139700">
                  <a:schemeClr val="bg1"/>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2395548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extLst/>
        </p:spPr>
        <p:txBody>
          <a:bodyPr/>
          <a:lstStyle/>
          <a:p>
            <a:pPr>
              <a:defRPr/>
            </a:pP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Beware </a:t>
            </a:r>
            <a:r>
              <a:rPr lang="en-US" altLang="ja-JP" dirty="0">
                <a:effectLst>
                  <a:glow rad="139700">
                    <a:schemeClr val="bg1"/>
                  </a:glow>
                </a:effectLst>
                <a:latin typeface="Arial Black" charset="0"/>
                <a:ea typeface="ＭＳ Ｐゴシック" charset="0"/>
                <a:cs typeface="ＭＳ Ｐゴシック" charset="0"/>
              </a:rPr>
              <a:t>of the </a:t>
            </a:r>
            <a:r>
              <a:rPr lang="en-US" altLang="ja-JP" dirty="0" smtClean="0">
                <a:effectLst>
                  <a:glow rad="139700">
                    <a:schemeClr val="bg1"/>
                  </a:glow>
                </a:effectLst>
                <a:latin typeface="Arial Black" charset="0"/>
                <a:ea typeface="ＭＳ Ｐゴシック" charset="0"/>
                <a:cs typeface="ＭＳ Ｐゴシック" charset="0"/>
              </a:rPr>
              <a:t>dogs</a:t>
            </a:r>
            <a:r>
              <a:rPr lang="ru-RU" altLang="ja-JP" dirty="0" smtClean="0">
                <a:effectLst>
                  <a:glow rad="139700">
                    <a:schemeClr val="bg1"/>
                  </a:glow>
                </a:effectLst>
                <a:latin typeface="Arial Black" charset="0"/>
                <a:ea typeface="ＭＳ Ｐゴシック" charset="0"/>
                <a:cs typeface="ＭＳ Ｐゴシック" charset="0"/>
              </a:rPr>
              <a:t>"</a:t>
            </a:r>
            <a:r>
              <a:rPr lang="en-US" altLang="ja-JP" dirty="0" smtClean="0">
                <a:effectLst>
                  <a:glow rad="139700">
                    <a:schemeClr val="bg1"/>
                  </a:glow>
                </a:effectLst>
                <a:latin typeface="Arial Black" charset="0"/>
                <a:ea typeface="ＭＳ Ｐゴシック" charset="0"/>
                <a:cs typeface="ＭＳ Ｐゴシック" charset="0"/>
              </a:rPr>
              <a:t> </a:t>
            </a:r>
            <a:r>
              <a:rPr lang="en-US" altLang="ja-JP" dirty="0">
                <a:effectLst>
                  <a:glow rad="139700">
                    <a:schemeClr val="bg1"/>
                  </a:glow>
                </a:effectLst>
                <a:latin typeface="Arial Black" charset="0"/>
                <a:ea typeface="ＭＳ Ｐゴシック" charset="0"/>
                <a:cs typeface="ＭＳ Ｐゴシック" charset="0"/>
              </a:rPr>
              <a:t>(2a).</a:t>
            </a:r>
            <a:endParaRPr lang="en-US" dirty="0">
              <a:effectLst>
                <a:glow rad="139700">
                  <a:schemeClr val="bg1"/>
                </a:glow>
              </a:effectLst>
              <a:latin typeface="Arial Black" charset="0"/>
              <a:ea typeface="ＭＳ Ｐゴシック" charset="0"/>
              <a:cs typeface="ＭＳ Ｐゴシック" charset="0"/>
            </a:endParaRPr>
          </a:p>
        </p:txBody>
      </p:sp>
      <p:pic>
        <p:nvPicPr>
          <p:cNvPr id="62466" name="Picture 2" descr="beware-of-do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4478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Beware-Of-Dog-Sign-K-7166.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86400" y="1295400"/>
            <a:ext cx="34718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5948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Dog vicious Albert_N._Mart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ru-RU" altLang="ja-JP" dirty="0" smtClean="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smtClean="0">
                <a:solidFill>
                  <a:schemeClr val="bg1"/>
                </a:solidFill>
                <a:effectLst>
                  <a:outerShdw blurRad="38100" dist="38100" dir="2700000" algn="tl">
                    <a:srgbClr val="DDDDDD"/>
                  </a:outerShdw>
                </a:effectLst>
                <a:latin typeface="Arial Black" charset="0"/>
                <a:ea typeface="ＭＳ Ｐゴシック" charset="0"/>
                <a:cs typeface="ＭＳ Ｐゴシック" charset="0"/>
              </a:rPr>
              <a:t>Beware </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of the </a:t>
            </a:r>
            <a:r>
              <a:rPr lang="en-US" altLang="ja-JP" dirty="0" smtClean="0">
                <a:solidFill>
                  <a:schemeClr val="bg1"/>
                </a:solidFill>
                <a:effectLst>
                  <a:outerShdw blurRad="38100" dist="38100" dir="2700000" algn="tl">
                    <a:srgbClr val="DDDDDD"/>
                  </a:outerShdw>
                </a:effectLst>
                <a:latin typeface="Arial Black" charset="0"/>
                <a:ea typeface="ＭＳ Ｐゴシック" charset="0"/>
                <a:cs typeface="ＭＳ Ｐゴシック" charset="0"/>
              </a:rPr>
              <a:t>dogs</a:t>
            </a:r>
            <a:r>
              <a:rPr lang="ru-RU" altLang="ja-JP" dirty="0" smtClean="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smtClean="0">
                <a:solidFill>
                  <a:schemeClr val="bg1"/>
                </a:solidFill>
                <a:effectLst>
                  <a:outerShdw blurRad="38100" dist="38100" dir="2700000" algn="tl">
                    <a:srgbClr val="DDDDDD"/>
                  </a:outerShdw>
                </a:effectLst>
                <a:latin typeface="Arial Black" charset="0"/>
                <a:ea typeface="ＭＳ Ｐゴシック" charset="0"/>
                <a:cs typeface="ＭＳ Ｐゴシック" charset="0"/>
              </a:rPr>
              <a:t> </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(2a).</a:t>
            </a:r>
            <a:endParaRPr lang="en-US" dirty="0">
              <a:solidFill>
                <a:schemeClr val="bg1"/>
              </a:solidFill>
              <a:effectLst>
                <a:outerShdw blurRad="38100" dist="38100" dir="2700000" algn="tl">
                  <a:srgbClr val="DDDDDD"/>
                </a:outerShd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7856632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Be Discerning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75913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Let me tell you a parable</a:t>
            </a:r>
            <a:r>
              <a:rPr lang="is-I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5740"/>
            <a:ext cx="9144000" cy="6097905"/>
          </a:xfrm>
          <a:prstGeom prst="rect">
            <a:avLst/>
          </a:prstGeom>
        </p:spPr>
      </p:pic>
    </p:spTree>
    <p:extLst>
      <p:ext uri="{BB962C8B-B14F-4D97-AF65-F5344CB8AC3E}">
        <p14:creationId xmlns:p14="http://schemas.microsoft.com/office/powerpoint/2010/main" val="1807197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61319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his disciples asked him why he spoke in parables, Jesus replied,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are permitted to understand the secrets of the Kingdom of Heaven, but others are not.  To those who listen to my teaching, more understanding will be given, and they will have an abundance of knowledge. But for those who are not listening, even what little understanding they have will be taken away from </a:t>
            </a:r>
            <a:r>
              <a:rPr lang="en-US" sz="3600" b="1" dirty="0" smtClean="0">
                <a:effectLst>
                  <a:glow rad="127000">
                    <a:schemeClr val="tx1"/>
                  </a:glow>
                </a:effectLst>
                <a:latin typeface="Arial" charset="0"/>
                <a:ea typeface="ＭＳ Ｐゴシック" charset="0"/>
                <a:cs typeface="ＭＳ Ｐゴシック" charset="0"/>
              </a:rPr>
              <a:t>them</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(Matthew 13:11-12)</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58402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05097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give dogs what is sacred; </a:t>
            </a:r>
            <a:r>
              <a:rPr lang="en-US" sz="3600" b="1" dirty="0">
                <a:solidFill>
                  <a:srgbClr val="FFFF00"/>
                </a:solidFill>
                <a:effectLst>
                  <a:glow rad="127000">
                    <a:schemeClr val="tx1"/>
                  </a:glow>
                </a:effectLst>
                <a:latin typeface="Arial" charset="0"/>
                <a:ea typeface="ＭＳ Ｐゴシック" charset="0"/>
                <a:cs typeface="ＭＳ Ｐゴシック" charset="0"/>
              </a:rPr>
              <a:t>do not throw your pearls to pigs. If you do, they may trample them under their feet, and then turn and tear you to </a:t>
            </a:r>
            <a:r>
              <a:rPr lang="en-US" sz="3600" b="1" dirty="0" smtClean="0">
                <a:solidFill>
                  <a:srgbClr val="FFFF00"/>
                </a:solidFill>
                <a:effectLst>
                  <a:glow rad="127000">
                    <a:schemeClr val="tx1"/>
                  </a:glow>
                </a:effectLst>
                <a:latin typeface="Arial" charset="0"/>
                <a:ea typeface="ＭＳ Ｐゴシック" charset="0"/>
                <a:cs typeface="ＭＳ Ｐゴシック" charset="0"/>
              </a:rPr>
              <a:t>pieces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(7:6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951935"/>
            <a:ext cx="6057900" cy="4038600"/>
          </a:xfrm>
          <a:prstGeom prst="rect">
            <a:avLst/>
          </a:prstGeom>
        </p:spPr>
      </p:pic>
      <p:pic>
        <p:nvPicPr>
          <p:cNvPr id="3" name="Picture 2"/>
          <p:cNvPicPr>
            <a:picLocks noChangeAspect="1"/>
          </p:cNvPicPr>
          <p:nvPr/>
        </p:nvPicPr>
        <p:blipFill>
          <a:blip r:embed="rId4"/>
          <a:stretch>
            <a:fillRect/>
          </a:stretch>
        </p:blipFill>
        <p:spPr>
          <a:xfrm>
            <a:off x="3184523" y="2951935"/>
            <a:ext cx="5959477" cy="4106621"/>
          </a:xfrm>
          <a:prstGeom prst="rect">
            <a:avLst/>
          </a:prstGeom>
        </p:spPr>
      </p:pic>
    </p:spTree>
    <p:extLst>
      <p:ext uri="{BB962C8B-B14F-4D97-AF65-F5344CB8AC3E}">
        <p14:creationId xmlns:p14="http://schemas.microsoft.com/office/powerpoint/2010/main" val="1836421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898" y="2257051"/>
            <a:ext cx="9201898" cy="4600949"/>
          </a:xfrm>
          <a:prstGeom prst="rect">
            <a:avLst/>
          </a:prstGeom>
        </p:spPr>
      </p:pic>
      <p:sp>
        <p:nvSpPr>
          <p:cNvPr id="900098" name="Rectangle 2"/>
          <p:cNvSpPr>
            <a:spLocks noGrp="1" noChangeArrowheads="1"/>
          </p:cNvSpPr>
          <p:nvPr>
            <p:ph type="ctrTitle"/>
          </p:nvPr>
        </p:nvSpPr>
        <p:spPr>
          <a:xfrm>
            <a:off x="-57898" y="3108537"/>
            <a:ext cx="7028735" cy="769349"/>
          </a:xfrm>
          <a:solidFill>
            <a:schemeClr val="tx1"/>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Narrow"/>
                <a:ea typeface="ＭＳ Ｐゴシック" charset="0"/>
                <a:cs typeface="Arial Narrow"/>
              </a:rPr>
              <a:t>THE ULTIMATE JUDGE:</a:t>
            </a:r>
            <a:endParaRPr lang="en-US" sz="5400" b="1" dirty="0">
              <a:effectLst>
                <a:glow rad="127000">
                  <a:schemeClr val="tx1"/>
                </a:glow>
              </a:effectLst>
              <a:latin typeface="Arial Narrow"/>
              <a:ea typeface="ＭＳ Ｐゴシック" charset="0"/>
              <a:cs typeface="Arial Narrow"/>
            </a:endParaRPr>
          </a:p>
        </p:txBody>
      </p:sp>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err="1" smtClean="0">
                <a:effectLst>
                  <a:glow rad="127000">
                    <a:schemeClr val="tx1"/>
                  </a:glow>
                </a:effectLst>
                <a:latin typeface="Arial" charset="0"/>
                <a:ea typeface="ＭＳ Ｐゴシック" charset="0"/>
                <a:cs typeface="ＭＳ Ｐゴシック" charset="0"/>
              </a:rPr>
              <a:t>SodaHead</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88843" y="104999"/>
            <a:ext cx="7876389" cy="3171014"/>
          </a:xfrm>
          <a:prstGeom prst="rect">
            <a:avLst/>
          </a:prstGeom>
        </p:spPr>
      </p:pic>
      <p:pic>
        <p:nvPicPr>
          <p:cNvPr id="3" name="Picture 2"/>
          <p:cNvPicPr>
            <a:picLocks noChangeAspect="1"/>
          </p:cNvPicPr>
          <p:nvPr/>
        </p:nvPicPr>
        <p:blipFill>
          <a:blip r:embed="rId4"/>
          <a:stretch>
            <a:fillRect/>
          </a:stretch>
        </p:blipFill>
        <p:spPr>
          <a:xfrm>
            <a:off x="1" y="3308218"/>
            <a:ext cx="5058438" cy="3549781"/>
          </a:xfrm>
          <a:prstGeom prst="rect">
            <a:avLst/>
          </a:prstGeom>
        </p:spPr>
      </p:pic>
      <p:pic>
        <p:nvPicPr>
          <p:cNvPr id="4" name="Picture 3"/>
          <p:cNvPicPr>
            <a:picLocks noChangeAspect="1"/>
          </p:cNvPicPr>
          <p:nvPr/>
        </p:nvPicPr>
        <p:blipFill>
          <a:blip r:embed="rId5"/>
          <a:stretch>
            <a:fillRect/>
          </a:stretch>
        </p:blipFill>
        <p:spPr>
          <a:xfrm>
            <a:off x="694244" y="-203467"/>
            <a:ext cx="7620000" cy="2679700"/>
          </a:xfrm>
          <a:prstGeom prst="rect">
            <a:avLst/>
          </a:prstGeom>
        </p:spPr>
      </p:pic>
    </p:spTree>
    <p:extLst>
      <p:ext uri="{BB962C8B-B14F-4D97-AF65-F5344CB8AC3E}">
        <p14:creationId xmlns:p14="http://schemas.microsoft.com/office/powerpoint/2010/main" val="4038009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How</a:t>
            </a:r>
            <a:r>
              <a:rPr lang="en-US" sz="5400" b="1" dirty="0" smtClean="0">
                <a:effectLst>
                  <a:glow rad="127000">
                    <a:schemeClr val="tx1"/>
                  </a:glow>
                </a:effectLst>
                <a:latin typeface="Arial" charset="0"/>
                <a:ea typeface="ＭＳ Ｐゴシック" charset="0"/>
                <a:cs typeface="ＭＳ Ｐゴシック" charset="0"/>
              </a:rPr>
              <a:t> should you judge others?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93800" y="2265264"/>
            <a:ext cx="6756400" cy="3810000"/>
          </a:xfrm>
          <a:prstGeom prst="rect">
            <a:avLst/>
          </a:prstGeom>
        </p:spPr>
      </p:pic>
    </p:spTree>
    <p:extLst>
      <p:ext uri="{BB962C8B-B14F-4D97-AF65-F5344CB8AC3E}">
        <p14:creationId xmlns:p14="http://schemas.microsoft.com/office/powerpoint/2010/main" val="16856759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3816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Judge others with </a:t>
            </a:r>
            <a:r>
              <a:rPr lang="en-US" sz="5400" b="1" dirty="0">
                <a:solidFill>
                  <a:srgbClr val="FFFF00"/>
                </a:solidFill>
                <a:effectLst>
                  <a:glow rad="127000">
                    <a:schemeClr val="tx1"/>
                  </a:glow>
                </a:effectLst>
                <a:latin typeface="Arial" charset="0"/>
                <a:ea typeface="ＭＳ Ｐゴシック" charset="0"/>
                <a:cs typeface="ＭＳ Ｐゴシック" charset="0"/>
              </a:rPr>
              <a:t>fear</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humility</a:t>
            </a:r>
            <a:r>
              <a:rPr lang="en-US" sz="5400" b="1" dirty="0">
                <a:effectLst>
                  <a:glow rad="127000">
                    <a:schemeClr val="tx1"/>
                  </a:glow>
                </a:effectLst>
                <a:latin typeface="Arial" charset="0"/>
                <a:ea typeface="ＭＳ Ｐゴシック" charset="0"/>
                <a:cs typeface="ＭＳ Ｐゴシック" charset="0"/>
              </a:rPr>
              <a:t> and </a:t>
            </a:r>
            <a:r>
              <a:rPr lang="en-US" sz="5400" b="1" dirty="0">
                <a:solidFill>
                  <a:srgbClr val="FFFF00"/>
                </a:solidFill>
                <a:effectLst>
                  <a:glow rad="127000">
                    <a:schemeClr val="tx1"/>
                  </a:glow>
                </a:effectLst>
                <a:latin typeface="Arial" charset="0"/>
                <a:ea typeface="ＭＳ Ｐゴシック" charset="0"/>
                <a:cs typeface="ＭＳ Ｐゴシック" charset="0"/>
              </a:rPr>
              <a:t>wisdom </a:t>
            </a:r>
          </a:p>
        </p:txBody>
      </p:sp>
    </p:spTree>
    <p:extLst>
      <p:ext uri="{BB962C8B-B14F-4D97-AF65-F5344CB8AC3E}">
        <p14:creationId xmlns:p14="http://schemas.microsoft.com/office/powerpoint/2010/main" val="29715526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6491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a:solidFill>
                  <a:srgbClr val="FFFF00"/>
                </a:solidFill>
                <a:effectLst>
                  <a:glow rad="127000">
                    <a:schemeClr val="tx1"/>
                  </a:glow>
                </a:effectLst>
                <a:latin typeface="Arial" charset="0"/>
                <a:ea typeface="ＭＳ Ｐゴシック" charset="0"/>
                <a:cs typeface="ＭＳ Ｐゴシック" charset="0"/>
              </a:rPr>
              <a:t>f</a:t>
            </a:r>
            <a:r>
              <a:rPr lang="en-US" sz="4800" b="1" dirty="0">
                <a:solidFill>
                  <a:srgbClr val="FFFF00"/>
                </a:solidFill>
                <a:effectLst>
                  <a:glow rad="127000">
                    <a:schemeClr val="tx1"/>
                  </a:glow>
                </a:effectLst>
                <a:latin typeface="Arial" charset="0"/>
                <a:ea typeface="ＭＳ Ｐゴシック" charset="0"/>
                <a:cs typeface="ＭＳ Ｐゴシック" charset="0"/>
              </a:rPr>
              <a:t>ear</a:t>
            </a:r>
            <a:r>
              <a:rPr lang="en-US" sz="4800" b="1" dirty="0">
                <a:effectLst>
                  <a:glow rad="127000">
                    <a:schemeClr val="tx1"/>
                  </a:glow>
                </a:effectLst>
                <a:latin typeface="Arial" charset="0"/>
                <a:ea typeface="ＭＳ Ｐゴシック" charset="0"/>
                <a:cs typeface="ＭＳ Ｐゴシック" charset="0"/>
              </a:rPr>
              <a:t>: Realize that God will judge you (7:1-2). </a:t>
            </a:r>
          </a:p>
        </p:txBody>
      </p:sp>
      <p:pic>
        <p:nvPicPr>
          <p:cNvPr id="2" name="Picture 1"/>
          <p:cNvPicPr>
            <a:picLocks noChangeAspect="1"/>
          </p:cNvPicPr>
          <p:nvPr/>
        </p:nvPicPr>
        <p:blipFill>
          <a:blip r:embed="rId3"/>
          <a:stretch>
            <a:fillRect/>
          </a:stretch>
        </p:blipFill>
        <p:spPr>
          <a:xfrm>
            <a:off x="0" y="1804737"/>
            <a:ext cx="9144000" cy="5053263"/>
          </a:xfrm>
          <a:prstGeom prst="rect">
            <a:avLst/>
          </a:prstGeom>
        </p:spPr>
      </p:pic>
    </p:spTree>
    <p:extLst>
      <p:ext uri="{BB962C8B-B14F-4D97-AF65-F5344CB8AC3E}">
        <p14:creationId xmlns:p14="http://schemas.microsoft.com/office/powerpoint/2010/main" val="20280873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75123"/>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smtClean="0">
                <a:solidFill>
                  <a:srgbClr val="FFFF00"/>
                </a:solidFill>
                <a:effectLst>
                  <a:glow rad="127000">
                    <a:schemeClr val="tx1"/>
                  </a:glow>
                </a:effectLst>
                <a:latin typeface="Arial" charset="0"/>
                <a:ea typeface="ＭＳ Ｐゴシック" charset="0"/>
                <a:cs typeface="ＭＳ Ｐゴシック" charset="0"/>
              </a:rPr>
              <a:t>humility</a:t>
            </a:r>
            <a:r>
              <a:rPr lang="en-US" sz="4800" b="1" dirty="0">
                <a:effectLst>
                  <a:glow rad="127000">
                    <a:schemeClr val="tx1"/>
                  </a:glow>
                </a:effectLst>
                <a:latin typeface="Arial" charset="0"/>
                <a:ea typeface="ＭＳ Ｐゴシック" charset="0"/>
                <a:cs typeface="ＭＳ Ｐゴシック" charset="0"/>
              </a:rPr>
              <a:t>: Judge your own life first (7:3-5).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1824906"/>
            <a:ext cx="8382000" cy="5033093"/>
          </a:xfrm>
          <a:prstGeom prst="rect">
            <a:avLst/>
          </a:prstGeom>
        </p:spPr>
      </p:pic>
    </p:spTree>
    <p:extLst>
      <p:ext uri="{BB962C8B-B14F-4D97-AF65-F5344CB8AC3E}">
        <p14:creationId xmlns:p14="http://schemas.microsoft.com/office/powerpoint/2010/main" val="1268127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6048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0728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III. </a:t>
            </a:r>
            <a:r>
              <a:rPr lang="en-US" sz="4800" b="1" dirty="0">
                <a:effectLst>
                  <a:glow rad="127000">
                    <a:schemeClr val="tx1"/>
                  </a:glow>
                </a:effectLst>
                <a:latin typeface="Arial" charset="0"/>
                <a:ea typeface="ＭＳ Ｐゴシック" charset="0"/>
                <a:cs typeface="ＭＳ Ｐゴシック" charset="0"/>
              </a:rPr>
              <a:t>Judge with </a:t>
            </a:r>
            <a:r>
              <a:rPr lang="en-US" sz="4800" b="1" dirty="0">
                <a:solidFill>
                  <a:srgbClr val="FFFF00"/>
                </a:solidFill>
                <a:effectLst>
                  <a:glow rad="127000">
                    <a:schemeClr val="tx1"/>
                  </a:glow>
                </a:effectLst>
                <a:latin typeface="Arial" charset="0"/>
                <a:ea typeface="ＭＳ Ｐゴシック" charset="0"/>
                <a:cs typeface="ＭＳ Ｐゴシック" charset="0"/>
              </a:rPr>
              <a:t>wisdom</a:t>
            </a:r>
            <a:r>
              <a:rPr lang="en-US" sz="4800" b="1" dirty="0">
                <a:effectLst>
                  <a:glow rad="127000">
                    <a:schemeClr val="tx1"/>
                  </a:glow>
                </a:effectLst>
                <a:latin typeface="Arial" charset="0"/>
                <a:ea typeface="ＭＳ Ｐゴシック" charset="0"/>
                <a:cs typeface="ＭＳ Ｐゴシック" charset="0"/>
              </a:rPr>
              <a:t>: Discern in whom you should invest your life (7:6). </a:t>
            </a:r>
          </a:p>
        </p:txBody>
      </p:sp>
    </p:spTree>
    <p:extLst>
      <p:ext uri="{BB962C8B-B14F-4D97-AF65-F5344CB8AC3E}">
        <p14:creationId xmlns:p14="http://schemas.microsoft.com/office/powerpoint/2010/main" val="3667476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90"/>
          </a:solidFill>
          <a:effectLst>
            <a:outerShdw blurRad="63500" dist="35921" dir="2700000" algn="ctr" rotWithShape="0">
              <a:schemeClr val="tx2">
                <a:alpha val="74998"/>
              </a:schemeClr>
            </a:outerShdw>
          </a:effectLst>
          <a:extLst/>
        </p:spPr>
        <p:txBody>
          <a:bodyPr anchor="t"/>
          <a:lstStyle/>
          <a:p>
            <a:pPr>
              <a:defRPr/>
            </a:pPr>
            <a:r>
              <a:rPr lang="en-US" sz="3600" b="1" i="1" dirty="0" smtClean="0">
                <a:effectLst>
                  <a:glow rad="127000">
                    <a:schemeClr val="tx1"/>
                  </a:glow>
                </a:effectLst>
                <a:latin typeface="Arial" charset="0"/>
                <a:ea typeface="ＭＳ Ｐゴシック" charset="0"/>
                <a:cs typeface="ＭＳ Ｐゴシック" charset="0"/>
              </a:rPr>
              <a:t>Which of these do you need most?</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88816"/>
            <a:ext cx="9144000" cy="45833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12788" lvl="3" indent="-712788" algn="l">
              <a:buFont typeface="Arial"/>
              <a:buChar char="•"/>
            </a:pPr>
            <a:r>
              <a:rPr lang="en-US" sz="3200" b="1" dirty="0"/>
              <a:t>Judge with </a:t>
            </a:r>
            <a:r>
              <a:rPr lang="en-US" sz="3200" b="1" u="sng" dirty="0"/>
              <a:t>Fear</a:t>
            </a:r>
            <a:r>
              <a:rPr lang="en-US" sz="3200" b="1" dirty="0"/>
              <a:t>: Tell God that you know he will judge you</a:t>
            </a:r>
            <a:r>
              <a:rPr lang="en-US" sz="3200" b="1" dirty="0" smtClean="0"/>
              <a:t>.</a:t>
            </a:r>
          </a:p>
          <a:p>
            <a:pPr marL="712788" lvl="3" indent="-712788" algn="l">
              <a:buFont typeface="Arial"/>
              <a:buChar char="•"/>
            </a:pPr>
            <a:endParaRPr lang="en-SG" sz="3200" b="1" dirty="0"/>
          </a:p>
          <a:p>
            <a:pPr marL="712788" lvl="3" indent="-712788" algn="l">
              <a:buFont typeface="Arial"/>
              <a:buChar char="•"/>
            </a:pPr>
            <a:r>
              <a:rPr lang="en-US" sz="3200" b="1" dirty="0"/>
              <a:t>Judge with </a:t>
            </a:r>
            <a:r>
              <a:rPr lang="en-US" sz="3200" b="1" u="sng" dirty="0"/>
              <a:t>Humility</a:t>
            </a:r>
            <a:r>
              <a:rPr lang="en-US" sz="3200" b="1" dirty="0"/>
              <a:t>: Confess you </a:t>
            </a:r>
            <a:r>
              <a:rPr lang="en-US" sz="3200" b="1" dirty="0" smtClean="0"/>
              <a:t>haven</a:t>
            </a:r>
            <a:r>
              <a:rPr lang="uk-UA" sz="3200" b="1" dirty="0" smtClean="0"/>
              <a:t>'</a:t>
            </a:r>
            <a:r>
              <a:rPr lang="en-US" sz="3200" b="1" dirty="0" smtClean="0"/>
              <a:t>t </a:t>
            </a:r>
            <a:r>
              <a:rPr lang="en-US" sz="3200" b="1" dirty="0"/>
              <a:t>first judged your own life</a:t>
            </a:r>
            <a:r>
              <a:rPr lang="en-US" sz="3200" b="1" dirty="0" smtClean="0"/>
              <a:t>.</a:t>
            </a:r>
          </a:p>
          <a:p>
            <a:pPr marL="712788" lvl="3" indent="-712788" algn="l">
              <a:buFont typeface="Arial"/>
              <a:buChar char="•"/>
            </a:pPr>
            <a:endParaRPr lang="en-SG" sz="3200" b="1" dirty="0"/>
          </a:p>
          <a:p>
            <a:pPr marL="712788" lvl="3" indent="-712788" algn="l">
              <a:buFont typeface="Arial"/>
              <a:buChar char="•"/>
            </a:pPr>
            <a:r>
              <a:rPr lang="en-US" sz="3200" b="1" dirty="0" smtClean="0"/>
              <a:t>Judge </a:t>
            </a:r>
            <a:r>
              <a:rPr lang="en-US" sz="3200" b="1" dirty="0"/>
              <a:t>with </a:t>
            </a:r>
            <a:r>
              <a:rPr lang="en-US" sz="3200" b="1" u="sng" dirty="0"/>
              <a:t>Wisdom</a:t>
            </a:r>
            <a:r>
              <a:rPr lang="en-US" sz="3200" b="1" dirty="0"/>
              <a:t>: Ask God who you should </a:t>
            </a:r>
            <a:r>
              <a:rPr lang="en-US" sz="3200" b="1" i="1" dirty="0"/>
              <a:t>start</a:t>
            </a:r>
            <a:r>
              <a:rPr lang="en-US" sz="3200" b="1" dirty="0"/>
              <a:t> or </a:t>
            </a:r>
            <a:r>
              <a:rPr lang="en-US" sz="3200" b="1" i="1" dirty="0"/>
              <a:t>stop</a:t>
            </a:r>
            <a:r>
              <a:rPr lang="en-US" sz="3200" b="1" dirty="0"/>
              <a:t> investing your life in.</a:t>
            </a:r>
            <a:endParaRPr lang="en-SG" sz="3200" b="1" dirty="0"/>
          </a:p>
        </p:txBody>
      </p:sp>
    </p:spTree>
    <p:extLst>
      <p:ext uri="{BB962C8B-B14F-4D97-AF65-F5344CB8AC3E}">
        <p14:creationId xmlns:p14="http://schemas.microsoft.com/office/powerpoint/2010/main" val="3908635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ru-RU" b="1" dirty="0" smtClean="0">
                <a:effectLst>
                  <a:glow rad="165100">
                    <a:schemeClr val="tx1"/>
                  </a:glow>
                </a:effectLst>
              </a:rPr>
              <a:t>"</a:t>
            </a:r>
            <a:r>
              <a:rPr lang="en-US" b="1" dirty="0" smtClean="0">
                <a:effectLst>
                  <a:glow rad="165100">
                    <a:schemeClr val="tx1"/>
                  </a:glow>
                </a:effectLst>
              </a:rPr>
              <a:t>I trust in your death for me.</a:t>
            </a:r>
            <a:r>
              <a:rPr lang="ru-RU" b="1" dirty="0" smtClean="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1149675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How</a:t>
            </a:r>
            <a:r>
              <a:rPr lang="en-US" sz="5400" b="1" dirty="0" smtClean="0">
                <a:effectLst>
                  <a:glow rad="127000">
                    <a:schemeClr val="tx1"/>
                  </a:glow>
                </a:effectLst>
                <a:latin typeface="Arial" charset="0"/>
                <a:ea typeface="ＭＳ Ｐゴシック" charset="0"/>
                <a:cs typeface="ＭＳ Ｐゴシック" charset="0"/>
              </a:rPr>
              <a:t> should you judge others?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93800" y="2265264"/>
            <a:ext cx="6756400" cy="3810000"/>
          </a:xfrm>
          <a:prstGeom prst="rect">
            <a:avLst/>
          </a:prstGeom>
        </p:spPr>
      </p:pic>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Pharisees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6238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Pharisee Sabbath</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562688" y="985960"/>
            <a:ext cx="8099366" cy="5872040"/>
          </a:xfrm>
          <a:prstGeom prst="rect">
            <a:avLst/>
          </a:prstGeom>
        </p:spPr>
      </p:pic>
      <p:sp>
        <p:nvSpPr>
          <p:cNvPr id="5" name="Rectangle 2"/>
          <p:cNvSpPr txBox="1">
            <a:spLocks noChangeArrowheads="1"/>
          </p:cNvSpPr>
          <p:nvPr/>
        </p:nvSpPr>
        <p:spPr bwMode="auto">
          <a:xfrm>
            <a:off x="3275464" y="1188254"/>
            <a:ext cx="5868536" cy="3124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8775" indent="-358775"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Walk</a:t>
            </a:r>
          </a:p>
          <a:p>
            <a:pPr marL="358775" indent="-358775"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Scribe</a:t>
            </a:r>
          </a:p>
          <a:p>
            <a:pPr marL="358775" indent="-358775"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Tailor</a:t>
            </a:r>
          </a:p>
          <a:p>
            <a:pPr marL="358775" indent="-358775" algn="l">
              <a:buFont typeface="Arial"/>
              <a:buChar char="•"/>
              <a:defRPr/>
            </a:pPr>
            <a:r>
              <a:rPr lang="en-US" sz="3600" b="1" dirty="0" smtClean="0">
                <a:effectLst>
                  <a:glow rad="127000">
                    <a:schemeClr val="tx1"/>
                  </a:glow>
                </a:effectLst>
                <a:latin typeface="Arial" charset="0"/>
                <a:ea typeface="ＭＳ Ｐゴシック" charset="0"/>
                <a:cs typeface="ＭＳ Ｐゴシック" charset="0"/>
              </a:rPr>
              <a:t>Ceremonial washing</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52413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9469"/>
            <a:ext cx="9341235" cy="6489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The Spiritual Police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0568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1282</TotalTime>
  <Words>2958</Words>
  <Application>Microsoft Macintosh PowerPoint</Application>
  <PresentationFormat>On-screen Show (4:3)</PresentationFormat>
  <Paragraphs>283</Paragraphs>
  <Slides>59</Slides>
  <Notes>50</Notes>
  <HiddenSlides>0</HiddenSlides>
  <MMClips>0</MMClips>
  <ScaleCrop>false</ScaleCrop>
  <HeadingPairs>
    <vt:vector size="4" baseType="variant">
      <vt:variant>
        <vt:lpstr>Theme</vt:lpstr>
      </vt:variant>
      <vt:variant>
        <vt:i4>5</vt:i4>
      </vt:variant>
      <vt:variant>
        <vt:lpstr>Slide Titles</vt:lpstr>
      </vt:variant>
      <vt:variant>
        <vt:i4>59</vt:i4>
      </vt:variant>
    </vt:vector>
  </HeadingPairs>
  <TitlesOfParts>
    <vt:vector size="64" baseType="lpstr">
      <vt:lpstr>49_Blank Presentation</vt:lpstr>
      <vt:lpstr>Default Design</vt:lpstr>
      <vt:lpstr>Pulse</vt:lpstr>
      <vt:lpstr>46_Blank Presentation</vt:lpstr>
      <vt:lpstr>8_Blank Presentation</vt:lpstr>
      <vt:lpstr>How to Judge Others </vt:lpstr>
      <vt:lpstr>Do not judge.</vt:lpstr>
      <vt:lpstr>Don't Judge, Just Love</vt:lpstr>
      <vt:lpstr>"If you judge people, you have no time to love them." —Mother Teresa</vt:lpstr>
      <vt:lpstr>THE ULTIMATE JUDGE:</vt:lpstr>
      <vt:lpstr>How should you judge others?</vt:lpstr>
      <vt:lpstr>Pharisees</vt:lpstr>
      <vt:lpstr>The Pharisee Sabbath</vt:lpstr>
      <vt:lpstr>The Spiritual Police</vt:lpstr>
      <vt:lpstr>Mount of Beatitudes (Matthew 5–7)</vt:lpstr>
      <vt:lpstr>The Sermon on the Mount</vt:lpstr>
      <vt:lpstr>"For I tell you that unless your righteousness surpasses that of the Pharisees and the teachers of the law, you will certainly not enter the kingdom of heaven"  (5:20 NIV).</vt:lpstr>
      <vt:lpstr>Back to Basics (Matt. 5:21-48)</vt:lpstr>
      <vt:lpstr>"Watch out! Don't do your good deeds publicly, to be admired by others…"</vt:lpstr>
      <vt:lpstr>Rewards for Righteousness (Matt. 6:1–7:6)</vt:lpstr>
      <vt:lpstr>When Jesus is King…  (Matthew 5–7)</vt:lpstr>
      <vt:lpstr>The Spiritual Police</vt:lpstr>
      <vt:lpstr>How should you judge others?</vt:lpstr>
      <vt:lpstr>"But I thought we weren't supposed to judge?!"</vt:lpstr>
      <vt:lpstr>I. Judge with fear: Realize that God will judge you (7:1-2). </vt:lpstr>
      <vt:lpstr>"Do not judge, or you too will be judged"  (7:1 NIV).</vt:lpstr>
      <vt:lpstr>PEOPLE TELL ME,  “JUDGE NOT LEST  YE BE JUDGED.” I ALWAYS TELL THEM,  “TWIST NOT SCRIPTURE  LEST YE BE LIKE SATAN.”</vt:lpstr>
      <vt:lpstr>Judge Not Tattoo</vt:lpstr>
      <vt:lpstr>Judge Not Tattoo</vt:lpstr>
      <vt:lpstr>Do not judge.</vt:lpstr>
      <vt:lpstr>Do show discernment.</vt:lpstr>
      <vt:lpstr>DON’T JUDGE</vt:lpstr>
      <vt:lpstr>"For in the same way you judge others, you will be judged, and with the measure you use, it will be measured to you"  (7:2 NIV).</vt:lpstr>
      <vt:lpstr>What if God judges you as harshly as you judge others?</vt:lpstr>
      <vt:lpstr>I. Judge with fear: Realize that God will judge you (7:1-2). </vt:lpstr>
      <vt:lpstr>II. Judge with humility: Judge your own life first (7:3-5). </vt:lpstr>
      <vt:lpstr>"Why do you look at the speck of sawdust in your brother's eye and pay no attention to the plank in your own eye? 4How can you say to your brother, 'Let me take the speck out of your eye,' when all the time there is a plank in your own eye? 5You hypocrite, first take the plank out of your own eye, and then you will see clearly to remove the speck from your brother's eye" (7:3-5 NIV).</vt:lpstr>
      <vt:lpstr>A bit of humor…</vt:lpstr>
      <vt:lpstr>Listen &amp; Learn</vt:lpstr>
      <vt:lpstr>hyp-o-crite</vt:lpstr>
      <vt:lpstr>Be careful.</vt:lpstr>
      <vt:lpstr>III. Judge with wisdom: Discern in whom you should invest your life (7:6). </vt:lpstr>
      <vt:lpstr>"Do not give dogs what is sacred; do not throw your pearls to pigs. If you do, they may trample them under their feet, and then turn and tear you to pieces"  (7:6 NIV).</vt:lpstr>
      <vt:lpstr>"Beware of the dogs"  (Philippians 3:2a).</vt:lpstr>
      <vt:lpstr>"Beware of the dogs" (2a).</vt:lpstr>
      <vt:lpstr>"Beware of the dogs" (2a).</vt:lpstr>
      <vt:lpstr>"Beware of the dogs" (2a).</vt:lpstr>
      <vt:lpstr>"Beware of the dogs" (2a).</vt:lpstr>
      <vt:lpstr>"Beware of the dogs" (2a).</vt:lpstr>
      <vt:lpstr>"Beware of the dogs" (2a).</vt:lpstr>
      <vt:lpstr>Be Discerning</vt:lpstr>
      <vt:lpstr>Let me tell you a parable…</vt:lpstr>
      <vt:lpstr>When his disciples asked him why he spoke in parables, Jesus replied, "You are permitted to understand the secrets of the Kingdom of Heaven, but others are not.  To those who listen to my teaching, more understanding will be given, and they will have an abundance of knowledge. But for those who are not listening, even what little understanding they have will be taken away from them" (Matthew 13:11-12).</vt:lpstr>
      <vt:lpstr>"Do not give dogs what is sacred; do not throw your pearls to pigs. If you do, they may trample them under their feet, and then turn and tear you to pieces"  (7:6 NIV).</vt:lpstr>
      <vt:lpstr>SodaHead</vt:lpstr>
      <vt:lpstr>How should you judge others?</vt:lpstr>
      <vt:lpstr>Main Idea</vt:lpstr>
      <vt:lpstr>I. Judge with fear: Realize that God will judge you (7:1-2). </vt:lpstr>
      <vt:lpstr>II. Judge with humility: Judge your own life first (7:3-5). </vt:lpstr>
      <vt:lpstr>III. Judge with wisdom: Discern in whom you should invest your life (7:6). </vt:lpstr>
      <vt:lpstr>Which of these do you need most?</vt:lpstr>
      <vt:lpstr>"I trust in your death for me."</vt:lpstr>
      <vt:lpstr>Black</vt:lpstr>
      <vt:lpstr>NT Sermons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131</cp:revision>
  <dcterms:created xsi:type="dcterms:W3CDTF">2014-08-02T06:39:19Z</dcterms:created>
  <dcterms:modified xsi:type="dcterms:W3CDTF">2017-01-06T03:33:31Z</dcterms:modified>
</cp:coreProperties>
</file>